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s/slide17.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37.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76" r:id="rId2"/>
  </p:sldMasterIdLst>
  <p:notesMasterIdLst>
    <p:notesMasterId r:id="rId49"/>
  </p:notesMasterIdLst>
  <p:handoutMasterIdLst>
    <p:handoutMasterId r:id="rId50"/>
  </p:handoutMasterIdLst>
  <p:sldIdLst>
    <p:sldId id="470" r:id="rId3"/>
    <p:sldId id="414" r:id="rId4"/>
    <p:sldId id="550" r:id="rId5"/>
    <p:sldId id="501" r:id="rId6"/>
    <p:sldId id="334" r:id="rId7"/>
    <p:sldId id="504" r:id="rId8"/>
    <p:sldId id="549" r:id="rId9"/>
    <p:sldId id="515" r:id="rId10"/>
    <p:sldId id="516" r:id="rId11"/>
    <p:sldId id="517" r:id="rId12"/>
    <p:sldId id="518" r:id="rId13"/>
    <p:sldId id="505" r:id="rId14"/>
    <p:sldId id="506" r:id="rId15"/>
    <p:sldId id="547" r:id="rId16"/>
    <p:sldId id="546" r:id="rId17"/>
    <p:sldId id="543" r:id="rId18"/>
    <p:sldId id="548" r:id="rId19"/>
    <p:sldId id="544" r:id="rId20"/>
    <p:sldId id="509" r:id="rId21"/>
    <p:sldId id="527" r:id="rId22"/>
    <p:sldId id="492" r:id="rId23"/>
    <p:sldId id="522" r:id="rId24"/>
    <p:sldId id="523" r:id="rId25"/>
    <p:sldId id="545" r:id="rId26"/>
    <p:sldId id="525" r:id="rId27"/>
    <p:sldId id="524" r:id="rId28"/>
    <p:sldId id="403" r:id="rId29"/>
    <p:sldId id="528" r:id="rId30"/>
    <p:sldId id="529" r:id="rId31"/>
    <p:sldId id="427" r:id="rId32"/>
    <p:sldId id="538" r:id="rId33"/>
    <p:sldId id="536" r:id="rId34"/>
    <p:sldId id="535" r:id="rId35"/>
    <p:sldId id="539" r:id="rId36"/>
    <p:sldId id="534" r:id="rId37"/>
    <p:sldId id="532" r:id="rId38"/>
    <p:sldId id="531" r:id="rId39"/>
    <p:sldId id="530" r:id="rId40"/>
    <p:sldId id="461" r:id="rId41"/>
    <p:sldId id="540" r:id="rId42"/>
    <p:sldId id="510" r:id="rId43"/>
    <p:sldId id="520" r:id="rId44"/>
    <p:sldId id="519" r:id="rId45"/>
    <p:sldId id="378" r:id="rId46"/>
    <p:sldId id="380" r:id="rId47"/>
    <p:sldId id="551" r:id="rId48"/>
  </p:sldIdLst>
  <p:sldSz cx="9144000" cy="6858000" type="screen4x3"/>
  <p:notesSz cx="7315200" cy="9601200"/>
  <p:defaultTextStyle>
    <a:defPPr>
      <a:defRPr lang="en-US"/>
    </a:defPPr>
    <a:lvl1pPr algn="ctr" rtl="0" eaLnBrk="0" fontAlgn="base" hangingPunct="0">
      <a:spcBef>
        <a:spcPct val="0"/>
      </a:spcBef>
      <a:spcAft>
        <a:spcPct val="0"/>
      </a:spcAft>
      <a:defRPr sz="1400" b="1" kern="1200">
        <a:solidFill>
          <a:srgbClr val="003399"/>
        </a:solidFill>
        <a:latin typeface="Arial" pitchFamily="34" charset="0"/>
        <a:ea typeface="+mn-ea"/>
        <a:cs typeface="+mn-cs"/>
      </a:defRPr>
    </a:lvl1pPr>
    <a:lvl2pPr marL="457200" algn="ctr" rtl="0" eaLnBrk="0" fontAlgn="base" hangingPunct="0">
      <a:spcBef>
        <a:spcPct val="0"/>
      </a:spcBef>
      <a:spcAft>
        <a:spcPct val="0"/>
      </a:spcAft>
      <a:defRPr sz="1400" b="1" kern="1200">
        <a:solidFill>
          <a:srgbClr val="003399"/>
        </a:solidFill>
        <a:latin typeface="Arial" pitchFamily="34" charset="0"/>
        <a:ea typeface="+mn-ea"/>
        <a:cs typeface="+mn-cs"/>
      </a:defRPr>
    </a:lvl2pPr>
    <a:lvl3pPr marL="914400" algn="ctr" rtl="0" eaLnBrk="0" fontAlgn="base" hangingPunct="0">
      <a:spcBef>
        <a:spcPct val="0"/>
      </a:spcBef>
      <a:spcAft>
        <a:spcPct val="0"/>
      </a:spcAft>
      <a:defRPr sz="1400" b="1" kern="1200">
        <a:solidFill>
          <a:srgbClr val="003399"/>
        </a:solidFill>
        <a:latin typeface="Arial" pitchFamily="34" charset="0"/>
        <a:ea typeface="+mn-ea"/>
        <a:cs typeface="+mn-cs"/>
      </a:defRPr>
    </a:lvl3pPr>
    <a:lvl4pPr marL="1371600" algn="ctr" rtl="0" eaLnBrk="0" fontAlgn="base" hangingPunct="0">
      <a:spcBef>
        <a:spcPct val="0"/>
      </a:spcBef>
      <a:spcAft>
        <a:spcPct val="0"/>
      </a:spcAft>
      <a:defRPr sz="1400" b="1" kern="1200">
        <a:solidFill>
          <a:srgbClr val="003399"/>
        </a:solidFill>
        <a:latin typeface="Arial" pitchFamily="34" charset="0"/>
        <a:ea typeface="+mn-ea"/>
        <a:cs typeface="+mn-cs"/>
      </a:defRPr>
    </a:lvl4pPr>
    <a:lvl5pPr marL="1828800" algn="ctr" rtl="0" eaLnBrk="0" fontAlgn="base" hangingPunct="0">
      <a:spcBef>
        <a:spcPct val="0"/>
      </a:spcBef>
      <a:spcAft>
        <a:spcPct val="0"/>
      </a:spcAft>
      <a:defRPr sz="1400" b="1" kern="1200">
        <a:solidFill>
          <a:srgbClr val="003399"/>
        </a:solidFill>
        <a:latin typeface="Arial" pitchFamily="34" charset="0"/>
        <a:ea typeface="+mn-ea"/>
        <a:cs typeface="+mn-cs"/>
      </a:defRPr>
    </a:lvl5pPr>
    <a:lvl6pPr marL="2286000" algn="l" defTabSz="914400" rtl="0" eaLnBrk="1" latinLnBrk="0" hangingPunct="1">
      <a:defRPr sz="1400" b="1" kern="1200">
        <a:solidFill>
          <a:srgbClr val="003399"/>
        </a:solidFill>
        <a:latin typeface="Arial" pitchFamily="34" charset="0"/>
        <a:ea typeface="+mn-ea"/>
        <a:cs typeface="+mn-cs"/>
      </a:defRPr>
    </a:lvl6pPr>
    <a:lvl7pPr marL="2743200" algn="l" defTabSz="914400" rtl="0" eaLnBrk="1" latinLnBrk="0" hangingPunct="1">
      <a:defRPr sz="1400" b="1" kern="1200">
        <a:solidFill>
          <a:srgbClr val="003399"/>
        </a:solidFill>
        <a:latin typeface="Arial" pitchFamily="34" charset="0"/>
        <a:ea typeface="+mn-ea"/>
        <a:cs typeface="+mn-cs"/>
      </a:defRPr>
    </a:lvl7pPr>
    <a:lvl8pPr marL="3200400" algn="l" defTabSz="914400" rtl="0" eaLnBrk="1" latinLnBrk="0" hangingPunct="1">
      <a:defRPr sz="1400" b="1" kern="1200">
        <a:solidFill>
          <a:srgbClr val="003399"/>
        </a:solidFill>
        <a:latin typeface="Arial" pitchFamily="34" charset="0"/>
        <a:ea typeface="+mn-ea"/>
        <a:cs typeface="+mn-cs"/>
      </a:defRPr>
    </a:lvl8pPr>
    <a:lvl9pPr marL="3657600" algn="l" defTabSz="914400" rtl="0" eaLnBrk="1" latinLnBrk="0" hangingPunct="1">
      <a:defRPr sz="1400" b="1" kern="1200">
        <a:solidFill>
          <a:srgbClr val="003399"/>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DDDDDD"/>
    <a:srgbClr val="FFFF66"/>
    <a:srgbClr val="006600"/>
    <a:srgbClr val="004800"/>
    <a:srgbClr val="008000"/>
    <a:srgbClr val="0099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4" autoAdjust="0"/>
    <p:restoredTop sz="90537" autoAdjust="0"/>
  </p:normalViewPr>
  <p:slideViewPr>
    <p:cSldViewPr>
      <p:cViewPr>
        <p:scale>
          <a:sx n="100" d="100"/>
          <a:sy n="100" d="100"/>
        </p:scale>
        <p:origin x="-606" y="-240"/>
      </p:cViewPr>
      <p:guideLst>
        <p:guide orient="horz" pos="2160"/>
        <p:guide pos="2880"/>
      </p:guideLst>
    </p:cSldViewPr>
  </p:slideViewPr>
  <p:outlineViewPr>
    <p:cViewPr>
      <p:scale>
        <a:sx n="33" d="100"/>
        <a:sy n="33" d="100"/>
      </p:scale>
      <p:origin x="0" y="57888"/>
    </p:cViewPr>
  </p:outlineViewPr>
  <p:notesTextViewPr>
    <p:cViewPr>
      <p:scale>
        <a:sx n="75" d="100"/>
        <a:sy n="75" d="100"/>
      </p:scale>
      <p:origin x="0" y="0"/>
    </p:cViewPr>
  </p:notesTextViewPr>
  <p:sorterViewPr>
    <p:cViewPr>
      <p:scale>
        <a:sx n="66" d="100"/>
        <a:sy n="66" d="100"/>
      </p:scale>
      <p:origin x="0" y="0"/>
    </p:cViewPr>
  </p:sorterViewPr>
  <p:notesViewPr>
    <p:cSldViewPr>
      <p:cViewPr>
        <p:scale>
          <a:sx n="75" d="100"/>
          <a:sy n="75" d="100"/>
        </p:scale>
        <p:origin x="-3174" y="-192"/>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customXml" Target="../customXml/item3.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1"/>
            <a:ext cx="3170238" cy="479425"/>
          </a:xfrm>
          <a:prstGeom prst="rect">
            <a:avLst/>
          </a:prstGeom>
          <a:noFill/>
          <a:ln w="9525">
            <a:noFill/>
            <a:miter lim="800000"/>
            <a:headEnd/>
            <a:tailEnd/>
          </a:ln>
        </p:spPr>
        <p:txBody>
          <a:bodyPr vert="horz" wrap="square" lIns="99151" tIns="49576" rIns="99151" bIns="49576" numCol="1" anchor="t" anchorCtr="0" compatLnSpc="1">
            <a:prstTxWarp prst="textNoShape">
              <a:avLst/>
            </a:prstTxWarp>
          </a:bodyPr>
          <a:lstStyle>
            <a:lvl1pPr algn="l" defTabSz="991198" eaLnBrk="1" hangingPunct="1">
              <a:defRPr sz="1300" b="0">
                <a:solidFill>
                  <a:schemeClr val="tx1"/>
                </a:solidFill>
                <a:latin typeface="Arial" charset="0"/>
              </a:defRPr>
            </a:lvl1pPr>
          </a:lstStyle>
          <a:p>
            <a:pPr>
              <a:defRPr/>
            </a:pPr>
            <a:endParaRPr lang="en-US" dirty="0"/>
          </a:p>
        </p:txBody>
      </p:sp>
      <p:sp>
        <p:nvSpPr>
          <p:cNvPr id="135171" name="Rectangle 3"/>
          <p:cNvSpPr>
            <a:spLocks noGrp="1" noChangeArrowheads="1"/>
          </p:cNvSpPr>
          <p:nvPr>
            <p:ph type="dt" sz="quarter" idx="1"/>
          </p:nvPr>
        </p:nvSpPr>
        <p:spPr bwMode="auto">
          <a:xfrm>
            <a:off x="4143375" y="1"/>
            <a:ext cx="3170238" cy="479425"/>
          </a:xfrm>
          <a:prstGeom prst="rect">
            <a:avLst/>
          </a:prstGeom>
          <a:noFill/>
          <a:ln w="9525">
            <a:noFill/>
            <a:miter lim="800000"/>
            <a:headEnd/>
            <a:tailEnd/>
          </a:ln>
        </p:spPr>
        <p:txBody>
          <a:bodyPr vert="horz" wrap="square" lIns="99151" tIns="49576" rIns="99151" bIns="49576" numCol="1" anchor="t" anchorCtr="0" compatLnSpc="1">
            <a:prstTxWarp prst="textNoShape">
              <a:avLst/>
            </a:prstTxWarp>
          </a:bodyPr>
          <a:lstStyle>
            <a:lvl1pPr algn="r" defTabSz="991198" eaLnBrk="1" hangingPunct="1">
              <a:defRPr sz="1300" b="0">
                <a:solidFill>
                  <a:schemeClr val="tx1"/>
                </a:solidFill>
                <a:latin typeface="Arial" charset="0"/>
              </a:defRPr>
            </a:lvl1pPr>
          </a:lstStyle>
          <a:p>
            <a:pPr>
              <a:defRPr/>
            </a:pPr>
            <a:endParaRPr lang="en-US" dirty="0"/>
          </a:p>
        </p:txBody>
      </p:sp>
      <p:sp>
        <p:nvSpPr>
          <p:cNvPr id="135172" name="Rectangle 4"/>
          <p:cNvSpPr>
            <a:spLocks noGrp="1" noChangeArrowheads="1"/>
          </p:cNvSpPr>
          <p:nvPr>
            <p:ph type="ftr" sz="quarter" idx="2"/>
          </p:nvPr>
        </p:nvSpPr>
        <p:spPr bwMode="auto">
          <a:xfrm>
            <a:off x="0" y="9120189"/>
            <a:ext cx="3170238" cy="479425"/>
          </a:xfrm>
          <a:prstGeom prst="rect">
            <a:avLst/>
          </a:prstGeom>
          <a:noFill/>
          <a:ln w="9525">
            <a:noFill/>
            <a:miter lim="800000"/>
            <a:headEnd/>
            <a:tailEnd/>
          </a:ln>
        </p:spPr>
        <p:txBody>
          <a:bodyPr vert="horz" wrap="square" lIns="99151" tIns="49576" rIns="99151" bIns="49576" numCol="1" anchor="b" anchorCtr="0" compatLnSpc="1">
            <a:prstTxWarp prst="textNoShape">
              <a:avLst/>
            </a:prstTxWarp>
          </a:bodyPr>
          <a:lstStyle>
            <a:lvl1pPr algn="l" defTabSz="991198" eaLnBrk="1" hangingPunct="1">
              <a:defRPr sz="1300" b="0">
                <a:solidFill>
                  <a:schemeClr val="tx1"/>
                </a:solidFill>
                <a:latin typeface="Arial" charset="0"/>
              </a:defRPr>
            </a:lvl1pPr>
          </a:lstStyle>
          <a:p>
            <a:pPr>
              <a:defRPr/>
            </a:pPr>
            <a:endParaRPr lang="en-US" dirty="0"/>
          </a:p>
        </p:txBody>
      </p:sp>
      <p:sp>
        <p:nvSpPr>
          <p:cNvPr id="135173" name="Rectangle 5"/>
          <p:cNvSpPr>
            <a:spLocks noGrp="1" noChangeArrowheads="1"/>
          </p:cNvSpPr>
          <p:nvPr>
            <p:ph type="sldNum" sz="quarter" idx="3"/>
          </p:nvPr>
        </p:nvSpPr>
        <p:spPr bwMode="auto">
          <a:xfrm>
            <a:off x="4143375" y="9120189"/>
            <a:ext cx="3170238" cy="479425"/>
          </a:xfrm>
          <a:prstGeom prst="rect">
            <a:avLst/>
          </a:prstGeom>
          <a:noFill/>
          <a:ln w="9525">
            <a:noFill/>
            <a:miter lim="800000"/>
            <a:headEnd/>
            <a:tailEnd/>
          </a:ln>
        </p:spPr>
        <p:txBody>
          <a:bodyPr vert="horz" wrap="square" lIns="99151" tIns="49576" rIns="99151" bIns="49576" numCol="1" anchor="b" anchorCtr="0" compatLnSpc="1">
            <a:prstTxWarp prst="textNoShape">
              <a:avLst/>
            </a:prstTxWarp>
          </a:bodyPr>
          <a:lstStyle>
            <a:lvl1pPr algn="r" defTabSz="991198" eaLnBrk="1" hangingPunct="1">
              <a:defRPr sz="1300" b="0">
                <a:solidFill>
                  <a:schemeClr val="tx1"/>
                </a:solidFill>
                <a:latin typeface="Arial" charset="0"/>
              </a:defRPr>
            </a:lvl1pPr>
          </a:lstStyle>
          <a:p>
            <a:pPr>
              <a:defRPr/>
            </a:pPr>
            <a:fld id="{982A0564-4317-4FA2-9E39-6150E6FF39E6}" type="slidenum">
              <a:rPr lang="en-US"/>
              <a:pPr>
                <a:defRPr/>
              </a:pPr>
              <a:t>‹#›</a:t>
            </a:fld>
            <a:endParaRPr lang="en-US" dirty="0"/>
          </a:p>
        </p:txBody>
      </p:sp>
    </p:spTree>
    <p:extLst>
      <p:ext uri="{BB962C8B-B14F-4D97-AF65-F5344CB8AC3E}">
        <p14:creationId xmlns:p14="http://schemas.microsoft.com/office/powerpoint/2010/main" val="20098161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3170238" cy="479425"/>
          </a:xfrm>
          <a:prstGeom prst="rect">
            <a:avLst/>
          </a:prstGeom>
          <a:noFill/>
          <a:ln w="9525">
            <a:noFill/>
            <a:miter lim="800000"/>
            <a:headEnd/>
            <a:tailEnd/>
          </a:ln>
        </p:spPr>
        <p:txBody>
          <a:bodyPr vert="horz" wrap="square" lIns="96608" tIns="48305" rIns="96608" bIns="48305" numCol="1" anchor="t" anchorCtr="0" compatLnSpc="1">
            <a:prstTxWarp prst="textNoShape">
              <a:avLst/>
            </a:prstTxWarp>
          </a:bodyPr>
          <a:lstStyle>
            <a:lvl1pPr algn="l" defTabSz="966501" eaLnBrk="1" hangingPunct="1">
              <a:defRPr sz="1300" b="0">
                <a:solidFill>
                  <a:schemeClr val="tx1"/>
                </a:solidFill>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4143375" y="1"/>
            <a:ext cx="3170238" cy="479425"/>
          </a:xfrm>
          <a:prstGeom prst="rect">
            <a:avLst/>
          </a:prstGeom>
          <a:noFill/>
          <a:ln w="9525">
            <a:noFill/>
            <a:miter lim="800000"/>
            <a:headEnd/>
            <a:tailEnd/>
          </a:ln>
        </p:spPr>
        <p:txBody>
          <a:bodyPr vert="horz" wrap="square" lIns="96608" tIns="48305" rIns="96608" bIns="48305" numCol="1" anchor="t" anchorCtr="0" compatLnSpc="1">
            <a:prstTxWarp prst="textNoShape">
              <a:avLst/>
            </a:prstTxWarp>
          </a:bodyPr>
          <a:lstStyle>
            <a:lvl1pPr algn="r" defTabSz="966501" eaLnBrk="1" hangingPunct="1">
              <a:defRPr sz="1300" b="0">
                <a:solidFill>
                  <a:schemeClr val="tx1"/>
                </a:solidFill>
                <a:latin typeface="Arial" charset="0"/>
              </a:defRPr>
            </a:lvl1pPr>
          </a:lstStyle>
          <a:p>
            <a:pPr>
              <a:defRPr/>
            </a:pPr>
            <a:endParaRPr lang="en-US" dirty="0"/>
          </a:p>
        </p:txBody>
      </p:sp>
      <p:sp>
        <p:nvSpPr>
          <p:cNvPr id="50180"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31839" y="4560890"/>
            <a:ext cx="5851525" cy="4319587"/>
          </a:xfrm>
          <a:prstGeom prst="rect">
            <a:avLst/>
          </a:prstGeom>
          <a:noFill/>
          <a:ln w="9525">
            <a:noFill/>
            <a:miter lim="800000"/>
            <a:headEnd/>
            <a:tailEnd/>
          </a:ln>
        </p:spPr>
        <p:txBody>
          <a:bodyPr vert="horz" wrap="square" lIns="96608" tIns="48305" rIns="96608" bIns="4830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3" name="Rectangle 7"/>
          <p:cNvSpPr>
            <a:spLocks noGrp="1" noChangeArrowheads="1"/>
          </p:cNvSpPr>
          <p:nvPr>
            <p:ph type="sldNum" sz="quarter" idx="5"/>
          </p:nvPr>
        </p:nvSpPr>
        <p:spPr bwMode="auto">
          <a:xfrm>
            <a:off x="4143375" y="9120189"/>
            <a:ext cx="3170238" cy="479425"/>
          </a:xfrm>
          <a:prstGeom prst="rect">
            <a:avLst/>
          </a:prstGeom>
          <a:noFill/>
          <a:ln w="9525">
            <a:noFill/>
            <a:miter lim="800000"/>
            <a:headEnd/>
            <a:tailEnd/>
          </a:ln>
        </p:spPr>
        <p:txBody>
          <a:bodyPr vert="horz" wrap="square" lIns="96608" tIns="48305" rIns="96608" bIns="48305" numCol="1" anchor="b" anchorCtr="0" compatLnSpc="1">
            <a:prstTxWarp prst="textNoShape">
              <a:avLst/>
            </a:prstTxWarp>
          </a:bodyPr>
          <a:lstStyle>
            <a:lvl1pPr algn="r" defTabSz="966501" eaLnBrk="1" hangingPunct="1">
              <a:defRPr sz="1300" b="0">
                <a:solidFill>
                  <a:schemeClr val="tx1"/>
                </a:solidFill>
                <a:latin typeface="Arial" charset="0"/>
              </a:defRPr>
            </a:lvl1pPr>
          </a:lstStyle>
          <a:p>
            <a:pPr>
              <a:defRPr/>
            </a:pPr>
            <a:fld id="{B82F04C0-4976-4581-B1F9-3F2E9D05B886}" type="slidenum">
              <a:rPr lang="en-US"/>
              <a:pPr>
                <a:defRPr/>
              </a:pPr>
              <a:t>‹#›</a:t>
            </a:fld>
            <a:endParaRPr lang="en-US" dirty="0"/>
          </a:p>
        </p:txBody>
      </p:sp>
    </p:spTree>
    <p:extLst>
      <p:ext uri="{BB962C8B-B14F-4D97-AF65-F5344CB8AC3E}">
        <p14:creationId xmlns:p14="http://schemas.microsoft.com/office/powerpoint/2010/main" val="18666537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47470EF6-EE3A-4C10-90FB-F0BC850C8952}" type="slidenum">
              <a:rPr lang="en-US" altLang="en-US" sz="1300" b="0">
                <a:solidFill>
                  <a:schemeClr val="tx1"/>
                </a:solidFill>
              </a:rPr>
              <a:pPr/>
              <a:t>1</a:t>
            </a:fld>
            <a:endParaRPr lang="en-US" altLang="en-US" sz="1300" b="0" dirty="0">
              <a:solidFill>
                <a:schemeClr val="tx1"/>
              </a:solidFill>
            </a:endParaRPr>
          </a:p>
        </p:txBody>
      </p:sp>
      <p:sp>
        <p:nvSpPr>
          <p:cNvPr id="51203" name="Rectangle 2"/>
          <p:cNvSpPr>
            <a:spLocks noGrp="1" noRot="1" noChangeAspect="1" noChangeArrowheads="1" noTextEdit="1"/>
          </p:cNvSpPr>
          <p:nvPr>
            <p:ph type="sldImg"/>
          </p:nvPr>
        </p:nvSpPr>
        <p:spPr>
          <a:xfrm>
            <a:off x="1066800" y="609600"/>
            <a:ext cx="4799013" cy="3598863"/>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itchFamily="34" charset="0"/>
              </a:rPr>
              <a:t>Welcome to the Public Hearing on the Draft Environmental Assessment of the Red River Bridge on Jimmie Davis Highway, LA 511 in Bossier and Caddo Parishes.</a:t>
            </a:r>
          </a:p>
          <a:p>
            <a:pPr eaLnBrk="1" hangingPunct="1"/>
            <a:r>
              <a:rPr lang="en-US" altLang="en-US" sz="1400" dirty="0">
                <a:latin typeface="Arial" pitchFamily="34" charset="0"/>
              </a:rPr>
              <a:t>This recorded presentation provides an overview of the Draft Environmental Assessment.</a:t>
            </a:r>
          </a:p>
          <a:p>
            <a:pPr eaLnBrk="1" hangingPunct="1"/>
            <a:r>
              <a:rPr lang="en-US" altLang="en-US" sz="1400" dirty="0">
                <a:latin typeface="Arial" pitchFamily="34" charset="0"/>
              </a:rPr>
              <a:t>The purpose of this Hearing and the public comment period is to inform the public of the alternatives that have been developed and analyzed, and to receive public comments before a preferred alternative is selected .  </a:t>
            </a:r>
          </a:p>
          <a:p>
            <a:pPr eaLnBrk="1" hangingPunct="1"/>
            <a:r>
              <a:rPr lang="en-US" altLang="en-US" sz="1400" dirty="0">
                <a:latin typeface="Arial" pitchFamily="34" charset="0"/>
              </a:rPr>
              <a:t>The presentation lasts approximately 30 minutes.</a:t>
            </a:r>
          </a:p>
          <a:p>
            <a:pPr eaLnBrk="1" hangingPunct="1"/>
            <a:endParaRPr lang="en-US" altLang="en-US" sz="1500"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1260475" y="720725"/>
            <a:ext cx="4797425" cy="3598863"/>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itchFamily="34" charset="0"/>
              </a:rPr>
              <a:t>Two safety aspects apply to this project: structural and operating.</a:t>
            </a:r>
          </a:p>
          <a:p>
            <a:endParaRPr lang="en-US" altLang="en-US" sz="1400" dirty="0">
              <a:latin typeface="Arial" pitchFamily="34" charset="0"/>
            </a:endParaRPr>
          </a:p>
          <a:p>
            <a:r>
              <a:rPr lang="en-US" altLang="en-US" sz="1400" dirty="0">
                <a:latin typeface="Arial" pitchFamily="34" charset="0"/>
              </a:rPr>
              <a:t>Structural safety is needed because:</a:t>
            </a:r>
          </a:p>
          <a:p>
            <a:r>
              <a:rPr lang="en-US" altLang="en-US" sz="1400" dirty="0">
                <a:latin typeface="Arial" pitchFamily="34" charset="0"/>
              </a:rPr>
              <a:t>The existing bridge is 45 years old and is showing signs of aging, including corrosion of steel members, erosion of the embankment, and cracks and spalling to the abutment walls and the deck. </a:t>
            </a:r>
          </a:p>
          <a:p>
            <a:endParaRPr lang="en-US" altLang="en-US" sz="1400" dirty="0">
              <a:latin typeface="Arial" pitchFamily="34" charset="0"/>
            </a:endParaRPr>
          </a:p>
          <a:p>
            <a:r>
              <a:rPr lang="en-US" altLang="en-US" sz="1400" dirty="0">
                <a:latin typeface="Arial" pitchFamily="34" charset="0"/>
              </a:rPr>
              <a:t>Operating safety is needed because:</a:t>
            </a:r>
          </a:p>
          <a:p>
            <a:r>
              <a:rPr lang="en-US" altLang="en-US" sz="1400" dirty="0">
                <a:latin typeface="Arial" pitchFamily="34" charset="0"/>
              </a:rPr>
              <a:t>The existing 2-lane bridge does not have shoulders, sidewalks, or bicycle lanes. </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31056CDA-90FD-40CC-8029-378E6FD0ABFC}" type="slidenum">
              <a:rPr lang="en-US" altLang="en-US" sz="1300" b="0">
                <a:solidFill>
                  <a:schemeClr val="tx1"/>
                </a:solidFill>
              </a:rPr>
              <a:pPr/>
              <a:t>10</a:t>
            </a:fld>
            <a:endParaRPr lang="en-US" altLang="en-US" sz="1300" b="0" dirty="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260475" y="720725"/>
            <a:ext cx="4797425" cy="3598863"/>
          </a:xfrm>
          <a:ln/>
        </p:spPr>
      </p:sp>
      <p:sp>
        <p:nvSpPr>
          <p:cNvPr id="60419" name="Notes Placeholder 2"/>
          <p:cNvSpPr>
            <a:spLocks noGrp="1"/>
          </p:cNvSpPr>
          <p:nvPr>
            <p:ph type="body" idx="1"/>
          </p:nvPr>
        </p:nvSpPr>
        <p:spPr>
          <a:xfrm>
            <a:off x="685801" y="4724400"/>
            <a:ext cx="5851525"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itchFamily="34" charset="0"/>
              </a:rPr>
              <a:t>The location of the CenturyLink Center near the east approach of the bridge, future transportation projects, and the following recently completed transportation projects are anticipated to increase traffic demand at the eastern approach, and have added to the need for this project since Stage 0 was completed:</a:t>
            </a:r>
          </a:p>
          <a:p>
            <a:pPr marL="299209" indent="-299209">
              <a:buFont typeface="Arial" panose="020B0604020202020204" pitchFamily="34" charset="0"/>
              <a:buChar char="•"/>
            </a:pPr>
            <a:r>
              <a:rPr lang="en-US" altLang="en-US" sz="1400" dirty="0">
                <a:latin typeface="Arial" pitchFamily="34" charset="0"/>
              </a:rPr>
              <a:t>Construction of the 5-lane section along LA 511 from the bridge to Barksdale Boulevard, </a:t>
            </a:r>
          </a:p>
          <a:p>
            <a:pPr marL="299209" indent="-299209">
              <a:buFont typeface="Arial" panose="020B0604020202020204" pitchFamily="34" charset="0"/>
              <a:buChar char="•"/>
            </a:pPr>
            <a:r>
              <a:rPr lang="en-US" altLang="en-US" sz="1400" dirty="0">
                <a:latin typeface="Arial" pitchFamily="34" charset="0"/>
              </a:rPr>
              <a:t>The  extension of the Arthur Ray Teague Parkway to the intersection of Barksdale Boulevard and Sligo Road, and </a:t>
            </a:r>
          </a:p>
          <a:p>
            <a:pPr marL="299209" indent="-299209">
              <a:buFont typeface="Arial" panose="020B0604020202020204" pitchFamily="34" charset="0"/>
              <a:buChar char="•"/>
            </a:pPr>
            <a:r>
              <a:rPr lang="en-US" altLang="en-US" sz="1400" dirty="0">
                <a:latin typeface="Arial" pitchFamily="34" charset="0"/>
              </a:rPr>
              <a:t>The exit ramps from both eastbound and westbound Jimmie Davis Highway to the Arthur Ray Teague Parkway. </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BB62CD37-A064-4442-93A5-C128E9EC1CCF}" type="slidenum">
              <a:rPr lang="en-US" altLang="en-US" sz="1300" b="0">
                <a:solidFill>
                  <a:schemeClr val="tx1"/>
                </a:solidFill>
              </a:rPr>
              <a:pPr/>
              <a:t>11</a:t>
            </a:fld>
            <a:endParaRPr lang="en-US" altLang="en-US" sz="1300" b="0" dirty="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260475" y="720725"/>
            <a:ext cx="4797425" cy="3598863"/>
          </a:xfrm>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itchFamily="34" charset="0"/>
              </a:rPr>
              <a:t>The following slides discuss the proposed alignments of the alternatives.</a:t>
            </a:r>
          </a:p>
          <a:p>
            <a:pPr eaLnBrk="1" hangingPunct="1"/>
            <a:r>
              <a:rPr lang="en-US" altLang="en-US" sz="1400" dirty="0">
                <a:latin typeface="Arial" pitchFamily="34" charset="0"/>
              </a:rPr>
              <a:t>Large-scale drawings are available here tonight for your review, and the planners and engineers are available to answer your questions.</a:t>
            </a: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1260475" y="720725"/>
            <a:ext cx="4797425" cy="3598863"/>
          </a:xfrm>
          <a:ln/>
        </p:spPr>
      </p:sp>
      <p:sp>
        <p:nvSpPr>
          <p:cNvPr id="62467" name="Notes Placeholder 2"/>
          <p:cNvSpPr>
            <a:spLocks noGrp="1"/>
          </p:cNvSpPr>
          <p:nvPr>
            <p:ph type="body" idx="1"/>
          </p:nvPr>
        </p:nvSpPr>
        <p:spPr>
          <a:xfrm>
            <a:off x="685801" y="4648201"/>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itchFamily="34" charset="0"/>
              </a:rPr>
              <a:t>The Alternatives studied in the EA include the  No-Build Alternative and several Build Alternatives</a:t>
            </a:r>
          </a:p>
          <a:p>
            <a:r>
              <a:rPr lang="en-US" altLang="en-US" sz="1400" dirty="0">
                <a:latin typeface="Arial" pitchFamily="34" charset="0"/>
              </a:rPr>
              <a:t>The No-Build Alternative </a:t>
            </a:r>
          </a:p>
          <a:p>
            <a:r>
              <a:rPr lang="en-US" altLang="en-US" sz="1400" dirty="0">
                <a:latin typeface="Arial" pitchFamily="34" charset="0"/>
              </a:rPr>
              <a:t>serves as a benchmark to allow for the meaningful comparison of the magnitude of environmental effects associated with the Build Alternatives; and</a:t>
            </a:r>
          </a:p>
          <a:p>
            <a:pPr lvl="0"/>
            <a:r>
              <a:rPr lang="en-US" altLang="en-US" sz="1400" dirty="0">
                <a:solidFill>
                  <a:srgbClr val="000000"/>
                </a:solidFill>
                <a:latin typeface="Arial" pitchFamily="34" charset="0"/>
              </a:rPr>
              <a:t>assumes construction of all programmed projects in the project area, including the Jimmie Davis Bridge Rehabilitation, except for this project.  </a:t>
            </a:r>
          </a:p>
          <a:p>
            <a:pPr lvl="0"/>
            <a:r>
              <a:rPr lang="en-US" altLang="en-US" sz="1400" dirty="0">
                <a:solidFill>
                  <a:srgbClr val="000000"/>
                </a:solidFill>
                <a:latin typeface="Arial" pitchFamily="34" charset="0"/>
              </a:rPr>
              <a:t>The programmed projects are those listed in the Northwest Louisiana Council of Governments (NLCOG) Short Range Program (Federal Fiscal Years 2013-2015) – Transportation Improvement Projects (TIP).</a:t>
            </a:r>
          </a:p>
          <a:p>
            <a:endParaRPr lang="en-US" altLang="en-US" sz="1400" dirty="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2C533C51-329D-4316-A568-66017DA3543C}" type="slidenum">
              <a:rPr lang="en-US" altLang="en-US" sz="1300" b="0">
                <a:solidFill>
                  <a:schemeClr val="tx1"/>
                </a:solidFill>
              </a:rPr>
              <a:pPr/>
              <a:t>13</a:t>
            </a:fld>
            <a:endParaRPr lang="en-US" altLang="en-US" sz="1300" b="0" dirty="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260475" y="720725"/>
            <a:ext cx="4797425" cy="3598863"/>
          </a:xfrm>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itchFamily="34" charset="0"/>
              </a:rPr>
              <a:t>Under the No-Build Alternative, the existing Jimmie Davis Bridge will be rehabilitated to extend its useful life for 30 years, and it will continue to operate as a two-lane facility. </a:t>
            </a:r>
          </a:p>
          <a:p>
            <a:pPr eaLnBrk="1" hangingPunct="1"/>
            <a:r>
              <a:rPr lang="en-US" altLang="en-US" sz="1400" dirty="0">
                <a:latin typeface="Arial" pitchFamily="34" charset="0"/>
              </a:rPr>
              <a:t>The other two projects will upgrade the project area network, but will not add capacity to LA 511. </a:t>
            </a:r>
          </a:p>
          <a:p>
            <a:pPr eaLnBrk="1" hangingPunct="1"/>
            <a:endParaRPr lang="en-US" altLang="en-US" dirty="0" smtClean="0">
              <a:latin typeface="Arial" pitchFamily="34" charset="0"/>
            </a:endParaRP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itchFamily="34" charset="0"/>
              </a:rPr>
              <a:t>The EA evaluated the following Build Alternatives:</a:t>
            </a:r>
          </a:p>
          <a:p>
            <a:r>
              <a:rPr lang="en-US" altLang="en-US" sz="1400" dirty="0">
                <a:latin typeface="Arial" pitchFamily="34" charset="0"/>
              </a:rPr>
              <a:t>Two Bridge Alternatives: 5 and 7.</a:t>
            </a:r>
          </a:p>
          <a:p>
            <a:r>
              <a:rPr lang="en-US" altLang="en-US" sz="1400" dirty="0">
                <a:latin typeface="Arial" pitchFamily="34" charset="0"/>
              </a:rPr>
              <a:t>Two Trail Alternatives: 1 and 2.</a:t>
            </a:r>
          </a:p>
          <a:p>
            <a:r>
              <a:rPr lang="en-US" altLang="en-US" sz="1400" dirty="0">
                <a:latin typeface="Arial" pitchFamily="34" charset="0"/>
              </a:rPr>
              <a:t>Four Access Alternatives: A without C, A with C, B without C, and B with C.  </a:t>
            </a:r>
          </a:p>
          <a:p>
            <a:r>
              <a:rPr lang="en-US" altLang="en-US" sz="1400" dirty="0">
                <a:latin typeface="Arial" pitchFamily="34" charset="0"/>
              </a:rPr>
              <a:t>Initially, this resulted in 16 possible combinations of Build Alternatives.</a:t>
            </a:r>
          </a:p>
          <a:p>
            <a:r>
              <a:rPr lang="en-US" altLang="en-US" sz="1400" dirty="0">
                <a:latin typeface="Arial" pitchFamily="34" charset="0"/>
              </a:rPr>
              <a:t>As a result of adding the Rehabilitation Project to the No Build and as discussed on the next slide, 8 Build Alternatives remain for  your consideration and comment at this Hearing.</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F2AC7C09-BFF2-447B-AD77-826EA317EFFA}" type="slidenum">
              <a:rPr lang="en-US" altLang="en-US" sz="1300" b="0">
                <a:solidFill>
                  <a:schemeClr val="tx1"/>
                </a:solidFill>
              </a:rPr>
              <a:pPr/>
              <a:t>15</a:t>
            </a:fld>
            <a:endParaRPr lang="en-US" altLang="en-US" sz="1300" b="0" dirty="0">
              <a:solidFill>
                <a:schemeClr val="tx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260475" y="720725"/>
            <a:ext cx="4797425" cy="3598863"/>
          </a:xfrm>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itchFamily="34" charset="0"/>
              </a:rPr>
              <a:t>The Build Alternatives evaluated in this EA, were based on agency and public comments on the Stage 0 Build Alternatives received by DOTD in August 2013.  </a:t>
            </a:r>
          </a:p>
          <a:p>
            <a:endParaRPr lang="en-US" altLang="en-US" sz="1000" dirty="0">
              <a:latin typeface="Arial" pitchFamily="34" charset="0"/>
            </a:endParaRPr>
          </a:p>
          <a:p>
            <a:r>
              <a:rPr lang="en-US" altLang="en-US" sz="1400" dirty="0">
                <a:latin typeface="Arial" pitchFamily="34" charset="0"/>
              </a:rPr>
              <a:t>Subsequently, in 2014, DOTD began the Jimmie Davis Bridge Rehabilitation Project to improve the existing bridge to extend its useful life for an estimated 30 years.  </a:t>
            </a:r>
          </a:p>
          <a:p>
            <a:endParaRPr lang="en-US" altLang="en-US" sz="1000" dirty="0">
              <a:latin typeface="Arial" pitchFamily="34" charset="0"/>
            </a:endParaRPr>
          </a:p>
          <a:p>
            <a:r>
              <a:rPr lang="en-US" altLang="en-US" sz="1400" dirty="0">
                <a:latin typeface="Arial" pitchFamily="34" charset="0"/>
              </a:rPr>
              <a:t>The rehabilitation project is the outcome of a separate study that was underway at the time that this EA was initiated.  </a:t>
            </a:r>
          </a:p>
          <a:p>
            <a:endParaRPr lang="en-US" altLang="en-US" sz="1000" dirty="0">
              <a:latin typeface="Arial" pitchFamily="34" charset="0"/>
            </a:endParaRPr>
          </a:p>
          <a:p>
            <a:r>
              <a:rPr lang="en-US" altLang="en-US" sz="1400" dirty="0">
                <a:latin typeface="Arial" pitchFamily="34" charset="0"/>
              </a:rPr>
              <a:t>Due to the substantial investment being made through the rehabilitation project, it has been determined by FHWA and DOTD that Bridge Alternative 5 is no longer under consideration as an element of the Preferred Alternative under this NEPA action.  </a:t>
            </a:r>
          </a:p>
          <a:p>
            <a:endParaRPr lang="en-US" altLang="en-US" sz="1000" dirty="0">
              <a:latin typeface="Arial" pitchFamily="34" charset="0"/>
            </a:endParaRPr>
          </a:p>
          <a:p>
            <a:r>
              <a:rPr lang="en-US" altLang="en-US" sz="1400" dirty="0">
                <a:latin typeface="Arial" pitchFamily="34" charset="0"/>
              </a:rPr>
              <a:t>Bridge  Alternative 5 was not removed from the EA to demonstrate that a full range of alternatives was developed, and to avoid any unnecessary delay in the completion of this NEPA process</a:t>
            </a:r>
            <a:r>
              <a:rPr lang="en-US" altLang="en-US" dirty="0" smtClean="0">
                <a:latin typeface="Arial" pitchFamily="34" charset="0"/>
              </a:rPr>
              <a:t>.</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994F8C47-8E8A-41D5-8759-27D29109F3C5}" type="slidenum">
              <a:rPr lang="en-US" altLang="en-US" sz="1300" b="0">
                <a:solidFill>
                  <a:schemeClr val="tx1"/>
                </a:solidFill>
              </a:rPr>
              <a:pPr/>
              <a:t>16</a:t>
            </a:fld>
            <a:endParaRPr lang="en-US" altLang="en-US" sz="1300" b="0" dirty="0">
              <a:solidFill>
                <a:schemeClr val="tx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itchFamily="34" charset="0"/>
              </a:rPr>
              <a:t>Therefore, as Bridge Alternative 5 is no longer being considered,  </a:t>
            </a:r>
          </a:p>
          <a:p>
            <a:r>
              <a:rPr lang="en-US" altLang="en-US" sz="1400" dirty="0">
                <a:latin typeface="Arial" pitchFamily="34" charset="0"/>
              </a:rPr>
              <a:t>The Preferred Alternative, if a Build Alternative is selected, will be made up of:</a:t>
            </a:r>
          </a:p>
          <a:p>
            <a:r>
              <a:rPr lang="en-US" altLang="en-US" sz="1400" dirty="0">
                <a:latin typeface="Arial" pitchFamily="34" charset="0"/>
              </a:rPr>
              <a:t>Bridge Alternative 7, </a:t>
            </a:r>
          </a:p>
          <a:p>
            <a:r>
              <a:rPr lang="en-US" altLang="en-US" sz="1400" dirty="0">
                <a:latin typeface="Arial" pitchFamily="34" charset="0"/>
              </a:rPr>
              <a:t>one of the two Trail Alternatives, and </a:t>
            </a:r>
          </a:p>
          <a:p>
            <a:r>
              <a:rPr lang="en-US" altLang="en-US" sz="1400" dirty="0">
                <a:latin typeface="Arial" pitchFamily="34" charset="0"/>
              </a:rPr>
              <a:t>one of the four Access Alternatives.</a:t>
            </a:r>
          </a:p>
          <a:p>
            <a:r>
              <a:rPr lang="en-US" altLang="en-US" sz="1400" dirty="0">
                <a:latin typeface="Arial" pitchFamily="34" charset="0"/>
              </a:rPr>
              <a:t>The following slides and the display maps illustrate these alternatives.</a:t>
            </a:r>
          </a:p>
          <a:p>
            <a:endParaRPr lang="en-US" altLang="en-US" sz="1400" dirty="0">
              <a:latin typeface="Arial" pitchFamily="34"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DBF0A769-096D-462C-9E70-6A286ADE8AB1}" type="slidenum">
              <a:rPr lang="en-US" altLang="en-US" sz="1300" b="0">
                <a:solidFill>
                  <a:schemeClr val="tx1"/>
                </a:solidFill>
              </a:rPr>
              <a:pPr/>
              <a:t>17</a:t>
            </a:fld>
            <a:endParaRPr lang="en-US" altLang="en-US" sz="1300" b="0" dirty="0">
              <a:solidFill>
                <a:schemeClr val="tx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260475" y="720725"/>
            <a:ext cx="4797425" cy="3598863"/>
          </a:xfrm>
          <a:ln/>
        </p:spPr>
      </p:sp>
      <p:sp>
        <p:nvSpPr>
          <p:cNvPr id="634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tLang="en-US" sz="1400" dirty="0">
                <a:solidFill>
                  <a:srgbClr val="000000"/>
                </a:solidFill>
                <a:latin typeface="Arial" pitchFamily="34" charset="0"/>
              </a:rPr>
              <a:t>Bridge Build Alternative 7 calls for the construction of a new 2-lane westbound bridge north of the existing structure.  </a:t>
            </a:r>
          </a:p>
          <a:p>
            <a:pPr eaLnBrk="1" hangingPunct="1">
              <a:defRPr/>
            </a:pPr>
            <a:r>
              <a:rPr lang="en-US" altLang="en-US" sz="1400" dirty="0">
                <a:solidFill>
                  <a:srgbClr val="000000"/>
                </a:solidFill>
                <a:latin typeface="Arial" pitchFamily="34" charset="0"/>
              </a:rPr>
              <a:t>It would include:</a:t>
            </a:r>
          </a:p>
          <a:p>
            <a:pPr marL="285715" indent="-285715" eaLnBrk="1" hangingPunct="1">
              <a:buFont typeface="Arial" panose="020B0604020202020204" pitchFamily="34" charset="0"/>
              <a:buChar char="•"/>
              <a:defRPr/>
            </a:pPr>
            <a:r>
              <a:rPr lang="en-US" altLang="en-US" sz="1400" dirty="0">
                <a:solidFill>
                  <a:srgbClr val="000000"/>
                </a:solidFill>
                <a:latin typeface="Arial" pitchFamily="34" charset="0"/>
              </a:rPr>
              <a:t>Improvements to the LA 511 interchange with the Clyde Fant Parkway, </a:t>
            </a:r>
          </a:p>
          <a:p>
            <a:pPr marL="285715" indent="-285715" eaLnBrk="1" hangingPunct="1">
              <a:buFont typeface="Arial" panose="020B0604020202020204" pitchFamily="34" charset="0"/>
              <a:buChar char="•"/>
              <a:defRPr/>
            </a:pPr>
            <a:r>
              <a:rPr lang="en-US" altLang="en-US" sz="1400" dirty="0">
                <a:solidFill>
                  <a:srgbClr val="000000"/>
                </a:solidFill>
                <a:latin typeface="Arial" pitchFamily="34" charset="0"/>
              </a:rPr>
              <a:t>Development of a full LA 511 interchange with the Arthur Ray Teague Parkway in Bossier City, and </a:t>
            </a:r>
          </a:p>
          <a:p>
            <a:pPr marL="285715" indent="-285715" eaLnBrk="1" hangingPunct="1">
              <a:buFont typeface="Arial" panose="020B0604020202020204" pitchFamily="34" charset="0"/>
              <a:buChar char="•"/>
              <a:defRPr/>
            </a:pPr>
            <a:r>
              <a:rPr lang="en-US" altLang="en-US" sz="1400" dirty="0">
                <a:solidFill>
                  <a:srgbClr val="000000"/>
                </a:solidFill>
                <a:latin typeface="Arial" pitchFamily="34" charset="0"/>
              </a:rPr>
              <a:t>The elevated portions of either Trail  Alternative. </a:t>
            </a:r>
            <a:endParaRPr lang="en-US" altLang="en-US" sz="1400" dirty="0">
              <a:latin typeface="Arial" pitchFamily="34" charset="0"/>
            </a:endParaRPr>
          </a:p>
          <a:p>
            <a:pPr marL="285715" indent="-285715" eaLnBrk="1" hangingPunct="1">
              <a:buFont typeface="Arial" panose="020B0604020202020204" pitchFamily="34" charset="0"/>
              <a:buChar char="•"/>
              <a:defRPr/>
            </a:pPr>
            <a:endParaRPr lang="en-US" altLang="en-US" sz="1400" dirty="0">
              <a:latin typeface="Arial" pitchFamily="34" charset="0"/>
            </a:endParaRP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260475" y="720725"/>
            <a:ext cx="4797425" cy="3598863"/>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solidFill>
                  <a:srgbClr val="000000"/>
                </a:solidFill>
                <a:latin typeface="Arial" pitchFamily="34" charset="0"/>
              </a:rPr>
              <a:t>The slide shows a detail view of Bridge Build Alternative 7 in Caddo Parish combined with Trail Alternative 1.</a:t>
            </a:r>
            <a:endParaRPr lang="en-US" altLang="en-US" dirty="0" smtClean="0">
              <a:latin typeface="Arial" pitchFamily="34" charset="0"/>
            </a:endParaRP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86EC7D9F-2445-4531-8A5C-445DD9E092E9}" type="slidenum">
              <a:rPr lang="en-US" altLang="en-US" sz="1300" b="0">
                <a:solidFill>
                  <a:schemeClr val="tx1"/>
                </a:solidFill>
              </a:rPr>
              <a:pPr/>
              <a:t>2</a:t>
            </a:fld>
            <a:endParaRPr lang="en-US" altLang="en-US" sz="1300" b="0" dirty="0">
              <a:solidFill>
                <a:schemeClr val="tx1"/>
              </a:solidFill>
            </a:endParaRPr>
          </a:p>
        </p:txBody>
      </p:sp>
      <p:sp>
        <p:nvSpPr>
          <p:cNvPr id="52227" name="Rectangle 2"/>
          <p:cNvSpPr>
            <a:spLocks noGrp="1" noRot="1" noChangeAspect="1" noChangeArrowheads="1" noTextEdit="1"/>
          </p:cNvSpPr>
          <p:nvPr>
            <p:ph type="sldImg"/>
          </p:nvPr>
        </p:nvSpPr>
        <p:spPr>
          <a:xfrm>
            <a:off x="1257300" y="720725"/>
            <a:ext cx="4802188" cy="3600450"/>
          </a:xfrm>
          <a:ln/>
        </p:spPr>
      </p:sp>
      <p:sp>
        <p:nvSpPr>
          <p:cNvPr id="52228" name="Rectangle 3"/>
          <p:cNvSpPr>
            <a:spLocks noGrp="1" noChangeArrowheads="1"/>
          </p:cNvSpPr>
          <p:nvPr>
            <p:ph type="body" idx="1"/>
          </p:nvPr>
        </p:nvSpPr>
        <p:spPr>
          <a:xfrm>
            <a:off x="974726" y="4560888"/>
            <a:ext cx="5365750" cy="4506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64" tIns="48381" rIns="96764" bIns="48381"/>
          <a:lstStyle/>
          <a:p>
            <a:pPr eaLnBrk="1" hangingPunct="1"/>
            <a:r>
              <a:rPr lang="en-US" altLang="en-US" sz="1400" dirty="0">
                <a:latin typeface="Arial" pitchFamily="34" charset="0"/>
              </a:rPr>
              <a:t>This is an outline of the DOTD Project Delivery Process to carry a project forward from initial feasibility through environmental clearance, design, construction and operation.  Please take a moment to review the process (pause). </a:t>
            </a:r>
          </a:p>
          <a:p>
            <a:pPr eaLnBrk="1" hangingPunct="1"/>
            <a:r>
              <a:rPr lang="en-US" altLang="en-US" sz="1400" dirty="0">
                <a:latin typeface="Arial" pitchFamily="34" charset="0"/>
              </a:rPr>
              <a:t>Stage 0 was completed in 2009. We are now nearing the completion of Stage 1, which prepares the environmental analysis and selects a preferred alternative to be carried forward to final design and construction when funding is available.  The concepts in this presentation include alternatives for a shared use trail and for improvements to Jimmie Davis Highway in association with the bridge. Only one bridge Build Alternative remains because the Rehabilitation Project for the existing bridge has resulted in the removal of the 4-lane bridge alternative from consideration. The alternatives studied were developed based on: the Stage 0 alternatives presented at the Public Information Meeting on August 15, 2013; your comments at that meeting; engineering considerations and environmental analyses; and comments from the environmental regulatory agencies, DOTD staff, and the FHWA</a:t>
            </a:r>
            <a:r>
              <a:rPr lang="en-US" altLang="en-US" sz="1500" dirty="0">
                <a:latin typeface="Arial" pitchFamily="34" charset="0"/>
              </a:rPr>
              <a:t>. </a:t>
            </a:r>
            <a:r>
              <a:rPr lang="en-US" altLang="en-US" sz="1500" dirty="0">
                <a:solidFill>
                  <a:srgbClr val="FFFFFF"/>
                </a:solidFill>
                <a:latin typeface="Arial" pitchFamily="34" charset="0"/>
              </a:rPr>
              <a:t>Your comments </a:t>
            </a:r>
            <a:r>
              <a:rPr lang="en-US" altLang="en-US" dirty="0" smtClean="0">
                <a:solidFill>
                  <a:srgbClr val="FFFFFF"/>
                </a:solidFill>
                <a:latin typeface="Arial" pitchFamily="34" charset="0"/>
              </a:rPr>
              <a:t>regarding these alternatives will help DOTD make a selection of the preferred alternative. </a:t>
            </a:r>
          </a:p>
          <a:p>
            <a:pPr eaLnBrk="1" hangingPunct="1"/>
            <a:endParaRPr lang="en-US" altLang="en-US" dirty="0" smtClean="0">
              <a:solidFill>
                <a:srgbClr val="FFFFFF"/>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260475" y="720725"/>
            <a:ext cx="4797425" cy="3598863"/>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solidFill>
                  <a:srgbClr val="000000"/>
                </a:solidFill>
                <a:latin typeface="Arial" pitchFamily="34" charset="0"/>
              </a:rPr>
              <a:t>The slide shows a detail view of Bridge Alternative 7 in Bossier Parish combined with Trail Alternative 1 and Access Alternative A.</a:t>
            </a:r>
          </a:p>
          <a:p>
            <a:pPr eaLnBrk="1" hangingPunct="1"/>
            <a:endParaRPr lang="en-US" altLang="en-US" sz="1400" dirty="0">
              <a:solidFill>
                <a:srgbClr val="000000"/>
              </a:solidFill>
              <a:latin typeface="Arial" pitchFamily="34" charset="0"/>
            </a:endParaRP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8" tIns="48305" rIns="96608" bIns="48305" anchor="b"/>
          <a:lstStyle>
            <a:lvl1pPr defTabSz="965200">
              <a:defRPr sz="1400" b="1">
                <a:solidFill>
                  <a:srgbClr val="003399"/>
                </a:solidFill>
                <a:latin typeface="Arial" pitchFamily="34" charset="0"/>
              </a:defRPr>
            </a:lvl1pPr>
            <a:lvl2pPr marL="742950" indent="-285750" defTabSz="965200">
              <a:defRPr sz="1400" b="1">
                <a:solidFill>
                  <a:srgbClr val="003399"/>
                </a:solidFill>
                <a:latin typeface="Arial" pitchFamily="34" charset="0"/>
              </a:defRPr>
            </a:lvl2pPr>
            <a:lvl3pPr marL="1143000" indent="-228600" defTabSz="965200">
              <a:defRPr sz="1400" b="1">
                <a:solidFill>
                  <a:srgbClr val="003399"/>
                </a:solidFill>
                <a:latin typeface="Arial" pitchFamily="34" charset="0"/>
              </a:defRPr>
            </a:lvl3pPr>
            <a:lvl4pPr marL="1600200" indent="-228600" defTabSz="965200">
              <a:defRPr sz="1400" b="1">
                <a:solidFill>
                  <a:srgbClr val="003399"/>
                </a:solidFill>
                <a:latin typeface="Arial" pitchFamily="34" charset="0"/>
              </a:defRPr>
            </a:lvl4pPr>
            <a:lvl5pPr marL="2057400" indent="-228600" defTabSz="965200">
              <a:defRPr sz="1400" b="1">
                <a:solidFill>
                  <a:srgbClr val="003399"/>
                </a:solidFill>
                <a:latin typeface="Arial" pitchFamily="34" charset="0"/>
              </a:defRPr>
            </a:lvl5pPr>
            <a:lvl6pPr marL="2514600" indent="-228600" algn="ctr" defTabSz="965200" eaLnBrk="0" fontAlgn="base" hangingPunct="0">
              <a:spcBef>
                <a:spcPct val="0"/>
              </a:spcBef>
              <a:spcAft>
                <a:spcPct val="0"/>
              </a:spcAft>
              <a:defRPr sz="1400" b="1">
                <a:solidFill>
                  <a:srgbClr val="003399"/>
                </a:solidFill>
                <a:latin typeface="Arial" pitchFamily="34" charset="0"/>
              </a:defRPr>
            </a:lvl6pPr>
            <a:lvl7pPr marL="2971800" indent="-228600" algn="ctr" defTabSz="965200" eaLnBrk="0" fontAlgn="base" hangingPunct="0">
              <a:spcBef>
                <a:spcPct val="0"/>
              </a:spcBef>
              <a:spcAft>
                <a:spcPct val="0"/>
              </a:spcAft>
              <a:defRPr sz="1400" b="1">
                <a:solidFill>
                  <a:srgbClr val="003399"/>
                </a:solidFill>
                <a:latin typeface="Arial" pitchFamily="34" charset="0"/>
              </a:defRPr>
            </a:lvl7pPr>
            <a:lvl8pPr marL="3429000" indent="-228600" algn="ctr" defTabSz="965200" eaLnBrk="0" fontAlgn="base" hangingPunct="0">
              <a:spcBef>
                <a:spcPct val="0"/>
              </a:spcBef>
              <a:spcAft>
                <a:spcPct val="0"/>
              </a:spcAft>
              <a:defRPr sz="1400" b="1">
                <a:solidFill>
                  <a:srgbClr val="003399"/>
                </a:solidFill>
                <a:latin typeface="Arial" pitchFamily="34" charset="0"/>
              </a:defRPr>
            </a:lvl8pPr>
            <a:lvl9pPr marL="3886200" indent="-228600" algn="ctr" defTabSz="965200" eaLnBrk="0" fontAlgn="base" hangingPunct="0">
              <a:spcBef>
                <a:spcPct val="0"/>
              </a:spcBef>
              <a:spcAft>
                <a:spcPct val="0"/>
              </a:spcAft>
              <a:defRPr sz="1400" b="1">
                <a:solidFill>
                  <a:srgbClr val="003399"/>
                </a:solidFill>
                <a:latin typeface="Arial" pitchFamily="34" charset="0"/>
              </a:defRPr>
            </a:lvl9pPr>
          </a:lstStyle>
          <a:p>
            <a:pPr algn="r" eaLnBrk="1" hangingPunct="1"/>
            <a:fld id="{139BB861-60BA-4D29-B543-2717AC7ACEFA}" type="slidenum">
              <a:rPr lang="en-US" altLang="en-US" sz="1300" b="0">
                <a:solidFill>
                  <a:schemeClr val="tx1"/>
                </a:solidFill>
              </a:rPr>
              <a:pPr algn="r" eaLnBrk="1" hangingPunct="1"/>
              <a:t>21</a:t>
            </a:fld>
            <a:endParaRPr lang="en-US" altLang="en-US" sz="1300" b="0" dirty="0">
              <a:solidFill>
                <a:schemeClr val="tx1"/>
              </a:solidFill>
            </a:endParaRPr>
          </a:p>
        </p:txBody>
      </p:sp>
      <p:sp>
        <p:nvSpPr>
          <p:cNvPr id="70659" name="Rectangle 2"/>
          <p:cNvSpPr>
            <a:spLocks noGrp="1" noRot="1" noChangeAspect="1" noChangeArrowheads="1" noTextEdit="1"/>
          </p:cNvSpPr>
          <p:nvPr>
            <p:ph type="sldImg"/>
          </p:nvPr>
        </p:nvSpPr>
        <p:spPr>
          <a:xfrm>
            <a:off x="1295400" y="685800"/>
            <a:ext cx="4800600" cy="3600450"/>
          </a:xfrm>
          <a:ln/>
        </p:spPr>
      </p:sp>
      <p:sp>
        <p:nvSpPr>
          <p:cNvPr id="70660" name="Rectangle 3"/>
          <p:cNvSpPr>
            <a:spLocks noGrp="1" noChangeArrowheads="1"/>
          </p:cNvSpPr>
          <p:nvPr>
            <p:ph type="body" idx="1"/>
          </p:nvPr>
        </p:nvSpPr>
        <p:spPr>
          <a:xfrm>
            <a:off x="914401" y="4495800"/>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itchFamily="34" charset="0"/>
              </a:rPr>
              <a:t>Trail Alternative 1, shown here in combination  with Bridge Alternative 7, directly connects the Red River Bicycle Trail in Shreveport with the Arthur Ray Teague Jogging Trail in Bossier City using extensions of these trails along the river to the point where they must be elevated to reach the bridge.  </a:t>
            </a:r>
          </a:p>
          <a:p>
            <a:pPr eaLnBrk="1" hangingPunct="1"/>
            <a:endParaRPr lang="en-US" altLang="en-US" sz="1400" dirty="0">
              <a:solidFill>
                <a:srgbClr val="FF0000"/>
              </a:solidFill>
              <a:latin typeface="Arial" pitchFamily="34" charset="0"/>
            </a:endParaRP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8" tIns="48305" rIns="96608" bIns="48305" anchor="b"/>
          <a:lstStyle>
            <a:lvl1pPr defTabSz="965200">
              <a:defRPr sz="1400" b="1">
                <a:solidFill>
                  <a:srgbClr val="003399"/>
                </a:solidFill>
                <a:latin typeface="Arial" pitchFamily="34" charset="0"/>
              </a:defRPr>
            </a:lvl1pPr>
            <a:lvl2pPr marL="742950" indent="-285750" defTabSz="965200">
              <a:defRPr sz="1400" b="1">
                <a:solidFill>
                  <a:srgbClr val="003399"/>
                </a:solidFill>
                <a:latin typeface="Arial" pitchFamily="34" charset="0"/>
              </a:defRPr>
            </a:lvl2pPr>
            <a:lvl3pPr marL="1143000" indent="-228600" defTabSz="965200">
              <a:defRPr sz="1400" b="1">
                <a:solidFill>
                  <a:srgbClr val="003399"/>
                </a:solidFill>
                <a:latin typeface="Arial" pitchFamily="34" charset="0"/>
              </a:defRPr>
            </a:lvl3pPr>
            <a:lvl4pPr marL="1600200" indent="-228600" defTabSz="965200">
              <a:defRPr sz="1400" b="1">
                <a:solidFill>
                  <a:srgbClr val="003399"/>
                </a:solidFill>
                <a:latin typeface="Arial" pitchFamily="34" charset="0"/>
              </a:defRPr>
            </a:lvl4pPr>
            <a:lvl5pPr marL="2057400" indent="-228600" defTabSz="965200">
              <a:defRPr sz="1400" b="1">
                <a:solidFill>
                  <a:srgbClr val="003399"/>
                </a:solidFill>
                <a:latin typeface="Arial" pitchFamily="34" charset="0"/>
              </a:defRPr>
            </a:lvl5pPr>
            <a:lvl6pPr marL="2514600" indent="-228600" algn="ctr" defTabSz="965200" eaLnBrk="0" fontAlgn="base" hangingPunct="0">
              <a:spcBef>
                <a:spcPct val="0"/>
              </a:spcBef>
              <a:spcAft>
                <a:spcPct val="0"/>
              </a:spcAft>
              <a:defRPr sz="1400" b="1">
                <a:solidFill>
                  <a:srgbClr val="003399"/>
                </a:solidFill>
                <a:latin typeface="Arial" pitchFamily="34" charset="0"/>
              </a:defRPr>
            </a:lvl6pPr>
            <a:lvl7pPr marL="2971800" indent="-228600" algn="ctr" defTabSz="965200" eaLnBrk="0" fontAlgn="base" hangingPunct="0">
              <a:spcBef>
                <a:spcPct val="0"/>
              </a:spcBef>
              <a:spcAft>
                <a:spcPct val="0"/>
              </a:spcAft>
              <a:defRPr sz="1400" b="1">
                <a:solidFill>
                  <a:srgbClr val="003399"/>
                </a:solidFill>
                <a:latin typeface="Arial" pitchFamily="34" charset="0"/>
              </a:defRPr>
            </a:lvl7pPr>
            <a:lvl8pPr marL="3429000" indent="-228600" algn="ctr" defTabSz="965200" eaLnBrk="0" fontAlgn="base" hangingPunct="0">
              <a:spcBef>
                <a:spcPct val="0"/>
              </a:spcBef>
              <a:spcAft>
                <a:spcPct val="0"/>
              </a:spcAft>
              <a:defRPr sz="1400" b="1">
                <a:solidFill>
                  <a:srgbClr val="003399"/>
                </a:solidFill>
                <a:latin typeface="Arial" pitchFamily="34" charset="0"/>
              </a:defRPr>
            </a:lvl8pPr>
            <a:lvl9pPr marL="3886200" indent="-228600" algn="ctr" defTabSz="965200" eaLnBrk="0" fontAlgn="base" hangingPunct="0">
              <a:spcBef>
                <a:spcPct val="0"/>
              </a:spcBef>
              <a:spcAft>
                <a:spcPct val="0"/>
              </a:spcAft>
              <a:defRPr sz="1400" b="1">
                <a:solidFill>
                  <a:srgbClr val="003399"/>
                </a:solidFill>
                <a:latin typeface="Arial" pitchFamily="34" charset="0"/>
              </a:defRPr>
            </a:lvl9pPr>
          </a:lstStyle>
          <a:p>
            <a:pPr algn="r" eaLnBrk="1" hangingPunct="1"/>
            <a:fld id="{68BA95A6-5BD7-4DB5-93DB-EE8EBCB92759}" type="slidenum">
              <a:rPr lang="en-US" altLang="en-US" sz="1300" b="0">
                <a:solidFill>
                  <a:srgbClr val="000000"/>
                </a:solidFill>
              </a:rPr>
              <a:pPr algn="r" eaLnBrk="1" hangingPunct="1"/>
              <a:t>22</a:t>
            </a:fld>
            <a:endParaRPr lang="en-US" altLang="en-US" sz="1300" b="0" dirty="0">
              <a:solidFill>
                <a:srgbClr val="000000"/>
              </a:solidFill>
            </a:endParaRPr>
          </a:p>
        </p:txBody>
      </p:sp>
      <p:sp>
        <p:nvSpPr>
          <p:cNvPr id="71683" name="Rectangle 2"/>
          <p:cNvSpPr>
            <a:spLocks noGrp="1" noRot="1" noChangeAspect="1" noChangeArrowheads="1" noTextEdit="1"/>
          </p:cNvSpPr>
          <p:nvPr>
            <p:ph type="sldImg"/>
          </p:nvPr>
        </p:nvSpPr>
        <p:spPr>
          <a:xfrm>
            <a:off x="1295400" y="685800"/>
            <a:ext cx="4800600" cy="3600450"/>
          </a:xfrm>
          <a:ln/>
        </p:spPr>
      </p:sp>
      <p:sp>
        <p:nvSpPr>
          <p:cNvPr id="71684" name="Rectangle 3"/>
          <p:cNvSpPr>
            <a:spLocks noGrp="1" noChangeArrowheads="1"/>
          </p:cNvSpPr>
          <p:nvPr>
            <p:ph type="body" idx="1"/>
          </p:nvPr>
        </p:nvSpPr>
        <p:spPr>
          <a:xfrm>
            <a:off x="914401" y="4495800"/>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solidFill>
                  <a:srgbClr val="000000"/>
                </a:solidFill>
                <a:latin typeface="Arial" pitchFamily="34" charset="0"/>
              </a:rPr>
              <a:t>Trail Alternative 2, shown here in combination with Bridge Alternative 7 also connects the Red River Bicycle Trail in Shreveport with the Arthur Ray Teague Jogging Trail in Bossier City by continuing the trail across the bridge until both reach grade.  From these points, it then is extended at grade to join the existing trails on each side of the river.</a:t>
            </a:r>
          </a:p>
          <a:p>
            <a:pPr eaLnBrk="1" hangingPunct="1"/>
            <a:endParaRPr lang="en-US" altLang="en-US" sz="1400" dirty="0">
              <a:solidFill>
                <a:srgbClr val="FF0000"/>
              </a:solidFill>
              <a:latin typeface="Arial" pitchFamily="34" charset="0"/>
            </a:endParaRP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8" tIns="48305" rIns="96608" bIns="48305" anchor="b"/>
          <a:lstStyle>
            <a:lvl1pPr defTabSz="965200">
              <a:defRPr sz="1400" b="1">
                <a:solidFill>
                  <a:srgbClr val="003399"/>
                </a:solidFill>
                <a:latin typeface="Arial" pitchFamily="34" charset="0"/>
              </a:defRPr>
            </a:lvl1pPr>
            <a:lvl2pPr marL="742950" indent="-285750" defTabSz="965200">
              <a:defRPr sz="1400" b="1">
                <a:solidFill>
                  <a:srgbClr val="003399"/>
                </a:solidFill>
                <a:latin typeface="Arial" pitchFamily="34" charset="0"/>
              </a:defRPr>
            </a:lvl2pPr>
            <a:lvl3pPr marL="1143000" indent="-228600" defTabSz="965200">
              <a:defRPr sz="1400" b="1">
                <a:solidFill>
                  <a:srgbClr val="003399"/>
                </a:solidFill>
                <a:latin typeface="Arial" pitchFamily="34" charset="0"/>
              </a:defRPr>
            </a:lvl3pPr>
            <a:lvl4pPr marL="1600200" indent="-228600" defTabSz="965200">
              <a:defRPr sz="1400" b="1">
                <a:solidFill>
                  <a:srgbClr val="003399"/>
                </a:solidFill>
                <a:latin typeface="Arial" pitchFamily="34" charset="0"/>
              </a:defRPr>
            </a:lvl4pPr>
            <a:lvl5pPr marL="2057400" indent="-228600" defTabSz="965200">
              <a:defRPr sz="1400" b="1">
                <a:solidFill>
                  <a:srgbClr val="003399"/>
                </a:solidFill>
                <a:latin typeface="Arial" pitchFamily="34" charset="0"/>
              </a:defRPr>
            </a:lvl5pPr>
            <a:lvl6pPr marL="2514600" indent="-228600" algn="ctr" defTabSz="965200" eaLnBrk="0" fontAlgn="base" hangingPunct="0">
              <a:spcBef>
                <a:spcPct val="0"/>
              </a:spcBef>
              <a:spcAft>
                <a:spcPct val="0"/>
              </a:spcAft>
              <a:defRPr sz="1400" b="1">
                <a:solidFill>
                  <a:srgbClr val="003399"/>
                </a:solidFill>
                <a:latin typeface="Arial" pitchFamily="34" charset="0"/>
              </a:defRPr>
            </a:lvl6pPr>
            <a:lvl7pPr marL="2971800" indent="-228600" algn="ctr" defTabSz="965200" eaLnBrk="0" fontAlgn="base" hangingPunct="0">
              <a:spcBef>
                <a:spcPct val="0"/>
              </a:spcBef>
              <a:spcAft>
                <a:spcPct val="0"/>
              </a:spcAft>
              <a:defRPr sz="1400" b="1">
                <a:solidFill>
                  <a:srgbClr val="003399"/>
                </a:solidFill>
                <a:latin typeface="Arial" pitchFamily="34" charset="0"/>
              </a:defRPr>
            </a:lvl7pPr>
            <a:lvl8pPr marL="3429000" indent="-228600" algn="ctr" defTabSz="965200" eaLnBrk="0" fontAlgn="base" hangingPunct="0">
              <a:spcBef>
                <a:spcPct val="0"/>
              </a:spcBef>
              <a:spcAft>
                <a:spcPct val="0"/>
              </a:spcAft>
              <a:defRPr sz="1400" b="1">
                <a:solidFill>
                  <a:srgbClr val="003399"/>
                </a:solidFill>
                <a:latin typeface="Arial" pitchFamily="34" charset="0"/>
              </a:defRPr>
            </a:lvl8pPr>
            <a:lvl9pPr marL="3886200" indent="-228600" algn="ctr" defTabSz="965200" eaLnBrk="0" fontAlgn="base" hangingPunct="0">
              <a:spcBef>
                <a:spcPct val="0"/>
              </a:spcBef>
              <a:spcAft>
                <a:spcPct val="0"/>
              </a:spcAft>
              <a:defRPr sz="1400" b="1">
                <a:solidFill>
                  <a:srgbClr val="003399"/>
                </a:solidFill>
                <a:latin typeface="Arial" pitchFamily="34" charset="0"/>
              </a:defRPr>
            </a:lvl9pPr>
          </a:lstStyle>
          <a:p>
            <a:pPr algn="r" eaLnBrk="1" hangingPunct="1"/>
            <a:fld id="{1239F4C4-8243-40B5-82C8-0CFA4B80A307}" type="slidenum">
              <a:rPr lang="en-US" altLang="en-US" sz="1300" b="0">
                <a:solidFill>
                  <a:srgbClr val="000000"/>
                </a:solidFill>
              </a:rPr>
              <a:pPr algn="r" eaLnBrk="1" hangingPunct="1"/>
              <a:t>23</a:t>
            </a:fld>
            <a:endParaRPr lang="en-US" altLang="en-US" sz="1300" b="0" dirty="0">
              <a:solidFill>
                <a:srgbClr val="000000"/>
              </a:solidFill>
            </a:endParaRPr>
          </a:p>
        </p:txBody>
      </p:sp>
      <p:sp>
        <p:nvSpPr>
          <p:cNvPr id="72707" name="Rectangle 2"/>
          <p:cNvSpPr>
            <a:spLocks noGrp="1" noRot="1" noChangeAspect="1" noChangeArrowheads="1" noTextEdit="1"/>
          </p:cNvSpPr>
          <p:nvPr>
            <p:ph type="sldImg"/>
          </p:nvPr>
        </p:nvSpPr>
        <p:spPr>
          <a:xfrm>
            <a:off x="1295400" y="685800"/>
            <a:ext cx="4800600" cy="3600450"/>
          </a:xfrm>
          <a:ln/>
        </p:spPr>
      </p:sp>
      <p:sp>
        <p:nvSpPr>
          <p:cNvPr id="72708" name="Rectangle 3"/>
          <p:cNvSpPr>
            <a:spLocks noGrp="1" noChangeArrowheads="1"/>
          </p:cNvSpPr>
          <p:nvPr>
            <p:ph type="body" idx="1"/>
          </p:nvPr>
        </p:nvSpPr>
        <p:spPr>
          <a:xfrm>
            <a:off x="914401" y="4495800"/>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itchFamily="34" charset="0"/>
              </a:rPr>
              <a:t>Access Alternative A maintains the existing 5-lane roadway </a:t>
            </a:r>
            <a:r>
              <a:rPr lang="en-US" altLang="en-US" sz="1400" dirty="0">
                <a:solidFill>
                  <a:srgbClr val="000000"/>
                </a:solidFill>
                <a:latin typeface="Arial" pitchFamily="34" charset="0"/>
              </a:rPr>
              <a:t>of Jimmie Davis Highway </a:t>
            </a:r>
            <a:r>
              <a:rPr lang="en-US" altLang="en-US" sz="1400" dirty="0">
                <a:latin typeface="Arial" pitchFamily="34" charset="0"/>
              </a:rPr>
              <a:t>from the bridge to Barksdale Boulevard. </a:t>
            </a:r>
          </a:p>
          <a:p>
            <a:pPr eaLnBrk="1" hangingPunct="1"/>
            <a:r>
              <a:rPr lang="en-US" altLang="en-US" sz="1400" dirty="0">
                <a:latin typeface="Arial" pitchFamily="34" charset="0"/>
              </a:rPr>
              <a:t>On the south side of LA 511, it includes a new service road  connected to Sunflower Boulevard to provide access to BLM Storage and avoid its relocation, and to provide access to the other properties between Zach Avenue and Sunflower Boulevard that would have no access without the service road.  The existing uses on these properties could be relocated as a result of the eastbound entrance ramp from Arthur Ray Teague Parkway.</a:t>
            </a:r>
          </a:p>
          <a:p>
            <a:pPr eaLnBrk="1" hangingPunct="1"/>
            <a:endParaRPr lang="en-US" altLang="en-US" sz="1400" dirty="0">
              <a:latin typeface="Arial" pitchFamily="34" charset="0"/>
            </a:endParaRPr>
          </a:p>
          <a:p>
            <a:pPr eaLnBrk="1" hangingPunct="1"/>
            <a:r>
              <a:rPr lang="en-US" altLang="en-US" sz="1400" dirty="0">
                <a:latin typeface="Arial" pitchFamily="34" charset="0"/>
              </a:rPr>
              <a:t>On the north side of LA 511, it would remove access from three properties as a result  of the control of access required for the westbound exit ramp from LA 511 to the Arthur Ray Teague Parkway.</a:t>
            </a: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8" tIns="48305" rIns="96608" bIns="48305" anchor="b"/>
          <a:lstStyle>
            <a:lvl1pPr defTabSz="965200">
              <a:defRPr sz="1400" b="1">
                <a:solidFill>
                  <a:srgbClr val="003399"/>
                </a:solidFill>
                <a:latin typeface="Arial" pitchFamily="34" charset="0"/>
              </a:defRPr>
            </a:lvl1pPr>
            <a:lvl2pPr marL="742950" indent="-285750" defTabSz="965200">
              <a:defRPr sz="1400" b="1">
                <a:solidFill>
                  <a:srgbClr val="003399"/>
                </a:solidFill>
                <a:latin typeface="Arial" pitchFamily="34" charset="0"/>
              </a:defRPr>
            </a:lvl2pPr>
            <a:lvl3pPr marL="1143000" indent="-228600" defTabSz="965200">
              <a:defRPr sz="1400" b="1">
                <a:solidFill>
                  <a:srgbClr val="003399"/>
                </a:solidFill>
                <a:latin typeface="Arial" pitchFamily="34" charset="0"/>
              </a:defRPr>
            </a:lvl3pPr>
            <a:lvl4pPr marL="1600200" indent="-228600" defTabSz="965200">
              <a:defRPr sz="1400" b="1">
                <a:solidFill>
                  <a:srgbClr val="003399"/>
                </a:solidFill>
                <a:latin typeface="Arial" pitchFamily="34" charset="0"/>
              </a:defRPr>
            </a:lvl4pPr>
            <a:lvl5pPr marL="2057400" indent="-228600" defTabSz="965200">
              <a:defRPr sz="1400" b="1">
                <a:solidFill>
                  <a:srgbClr val="003399"/>
                </a:solidFill>
                <a:latin typeface="Arial" pitchFamily="34" charset="0"/>
              </a:defRPr>
            </a:lvl5pPr>
            <a:lvl6pPr marL="2514600" indent="-228600" algn="ctr" defTabSz="965200" eaLnBrk="0" fontAlgn="base" hangingPunct="0">
              <a:spcBef>
                <a:spcPct val="0"/>
              </a:spcBef>
              <a:spcAft>
                <a:spcPct val="0"/>
              </a:spcAft>
              <a:defRPr sz="1400" b="1">
                <a:solidFill>
                  <a:srgbClr val="003399"/>
                </a:solidFill>
                <a:latin typeface="Arial" pitchFamily="34" charset="0"/>
              </a:defRPr>
            </a:lvl6pPr>
            <a:lvl7pPr marL="2971800" indent="-228600" algn="ctr" defTabSz="965200" eaLnBrk="0" fontAlgn="base" hangingPunct="0">
              <a:spcBef>
                <a:spcPct val="0"/>
              </a:spcBef>
              <a:spcAft>
                <a:spcPct val="0"/>
              </a:spcAft>
              <a:defRPr sz="1400" b="1">
                <a:solidFill>
                  <a:srgbClr val="003399"/>
                </a:solidFill>
                <a:latin typeface="Arial" pitchFamily="34" charset="0"/>
              </a:defRPr>
            </a:lvl7pPr>
            <a:lvl8pPr marL="3429000" indent="-228600" algn="ctr" defTabSz="965200" eaLnBrk="0" fontAlgn="base" hangingPunct="0">
              <a:spcBef>
                <a:spcPct val="0"/>
              </a:spcBef>
              <a:spcAft>
                <a:spcPct val="0"/>
              </a:spcAft>
              <a:defRPr sz="1400" b="1">
                <a:solidFill>
                  <a:srgbClr val="003399"/>
                </a:solidFill>
                <a:latin typeface="Arial" pitchFamily="34" charset="0"/>
              </a:defRPr>
            </a:lvl8pPr>
            <a:lvl9pPr marL="3886200" indent="-228600" algn="ctr" defTabSz="965200" eaLnBrk="0" fontAlgn="base" hangingPunct="0">
              <a:spcBef>
                <a:spcPct val="0"/>
              </a:spcBef>
              <a:spcAft>
                <a:spcPct val="0"/>
              </a:spcAft>
              <a:defRPr sz="1400" b="1">
                <a:solidFill>
                  <a:srgbClr val="003399"/>
                </a:solidFill>
                <a:latin typeface="Arial" pitchFamily="34" charset="0"/>
              </a:defRPr>
            </a:lvl9pPr>
          </a:lstStyle>
          <a:p>
            <a:pPr algn="r" eaLnBrk="1" hangingPunct="1"/>
            <a:fld id="{CAF5926C-87CC-4D15-A66E-AFFAC34AFFEF}" type="slidenum">
              <a:rPr lang="en-US" altLang="en-US" sz="1300" b="0">
                <a:solidFill>
                  <a:srgbClr val="000000"/>
                </a:solidFill>
              </a:rPr>
              <a:pPr algn="r" eaLnBrk="1" hangingPunct="1"/>
              <a:t>24</a:t>
            </a:fld>
            <a:endParaRPr lang="en-US" altLang="en-US" sz="1300" b="0" dirty="0">
              <a:solidFill>
                <a:srgbClr val="000000"/>
              </a:solidFill>
            </a:endParaRPr>
          </a:p>
        </p:txBody>
      </p:sp>
      <p:sp>
        <p:nvSpPr>
          <p:cNvPr id="73731" name="Rectangle 2"/>
          <p:cNvSpPr>
            <a:spLocks noGrp="1" noRot="1" noChangeAspect="1" noChangeArrowheads="1" noTextEdit="1"/>
          </p:cNvSpPr>
          <p:nvPr>
            <p:ph type="sldImg"/>
          </p:nvPr>
        </p:nvSpPr>
        <p:spPr>
          <a:xfrm>
            <a:off x="1295400" y="685800"/>
            <a:ext cx="4800600" cy="3600450"/>
          </a:xfrm>
          <a:ln/>
        </p:spPr>
      </p:sp>
      <p:sp>
        <p:nvSpPr>
          <p:cNvPr id="73732" name="Rectangle 3"/>
          <p:cNvSpPr>
            <a:spLocks noGrp="1" noChangeArrowheads="1"/>
          </p:cNvSpPr>
          <p:nvPr>
            <p:ph type="body" idx="1"/>
          </p:nvPr>
        </p:nvSpPr>
        <p:spPr>
          <a:xfrm>
            <a:off x="914401" y="4495800"/>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itchFamily="34" charset="0"/>
              </a:rPr>
              <a:t>As described on the previous slide,  Access Alternative A maintains the existing 5-lane roadway </a:t>
            </a:r>
            <a:r>
              <a:rPr lang="en-US" altLang="en-US" sz="1400" dirty="0">
                <a:solidFill>
                  <a:srgbClr val="000000"/>
                </a:solidFill>
                <a:latin typeface="Arial" pitchFamily="34" charset="0"/>
              </a:rPr>
              <a:t>of Jimmie Davis Highway </a:t>
            </a:r>
            <a:r>
              <a:rPr lang="en-US" altLang="en-US" sz="1400" dirty="0">
                <a:latin typeface="Arial" pitchFamily="34" charset="0"/>
              </a:rPr>
              <a:t>from the bridge to Barksdale Boulevard, and the same changes are found on the south side.  </a:t>
            </a:r>
            <a:endParaRPr lang="en-US" altLang="en-US" sz="1000" dirty="0">
              <a:latin typeface="Arial" pitchFamily="34" charset="0"/>
            </a:endParaRPr>
          </a:p>
          <a:p>
            <a:pPr eaLnBrk="1" hangingPunct="1"/>
            <a:r>
              <a:rPr lang="en-US" altLang="en-US" sz="1400" dirty="0">
                <a:latin typeface="Arial" pitchFamily="34" charset="0"/>
              </a:rPr>
              <a:t>Alternative C has a different impact on the north side of LA 511. No access would be removed, because the exit ramp from LA 511 to the Arthur Ray Teague Parkway would be moved farther west.  This would require closing the intersection of CenturyLink Center Drive with LA 511 and providing a new roadway to the north connecting  CenturyLink Center Drive to Medical Drive at its intersection with Reeves Marine Drive.</a:t>
            </a: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8" tIns="48305" rIns="96608" bIns="48305" anchor="b"/>
          <a:lstStyle>
            <a:lvl1pPr defTabSz="965200">
              <a:defRPr sz="1400" b="1">
                <a:solidFill>
                  <a:srgbClr val="003399"/>
                </a:solidFill>
                <a:latin typeface="Arial" pitchFamily="34" charset="0"/>
              </a:defRPr>
            </a:lvl1pPr>
            <a:lvl2pPr marL="742950" indent="-285750" defTabSz="965200">
              <a:defRPr sz="1400" b="1">
                <a:solidFill>
                  <a:srgbClr val="003399"/>
                </a:solidFill>
                <a:latin typeface="Arial" pitchFamily="34" charset="0"/>
              </a:defRPr>
            </a:lvl2pPr>
            <a:lvl3pPr marL="1143000" indent="-228600" defTabSz="965200">
              <a:defRPr sz="1400" b="1">
                <a:solidFill>
                  <a:srgbClr val="003399"/>
                </a:solidFill>
                <a:latin typeface="Arial" pitchFamily="34" charset="0"/>
              </a:defRPr>
            </a:lvl3pPr>
            <a:lvl4pPr marL="1600200" indent="-228600" defTabSz="965200">
              <a:defRPr sz="1400" b="1">
                <a:solidFill>
                  <a:srgbClr val="003399"/>
                </a:solidFill>
                <a:latin typeface="Arial" pitchFamily="34" charset="0"/>
              </a:defRPr>
            </a:lvl4pPr>
            <a:lvl5pPr marL="2057400" indent="-228600" defTabSz="965200">
              <a:defRPr sz="1400" b="1">
                <a:solidFill>
                  <a:srgbClr val="003399"/>
                </a:solidFill>
                <a:latin typeface="Arial" pitchFamily="34" charset="0"/>
              </a:defRPr>
            </a:lvl5pPr>
            <a:lvl6pPr marL="2514600" indent="-228600" algn="ctr" defTabSz="965200" eaLnBrk="0" fontAlgn="base" hangingPunct="0">
              <a:spcBef>
                <a:spcPct val="0"/>
              </a:spcBef>
              <a:spcAft>
                <a:spcPct val="0"/>
              </a:spcAft>
              <a:defRPr sz="1400" b="1">
                <a:solidFill>
                  <a:srgbClr val="003399"/>
                </a:solidFill>
                <a:latin typeface="Arial" pitchFamily="34" charset="0"/>
              </a:defRPr>
            </a:lvl6pPr>
            <a:lvl7pPr marL="2971800" indent="-228600" algn="ctr" defTabSz="965200" eaLnBrk="0" fontAlgn="base" hangingPunct="0">
              <a:spcBef>
                <a:spcPct val="0"/>
              </a:spcBef>
              <a:spcAft>
                <a:spcPct val="0"/>
              </a:spcAft>
              <a:defRPr sz="1400" b="1">
                <a:solidFill>
                  <a:srgbClr val="003399"/>
                </a:solidFill>
                <a:latin typeface="Arial" pitchFamily="34" charset="0"/>
              </a:defRPr>
            </a:lvl7pPr>
            <a:lvl8pPr marL="3429000" indent="-228600" algn="ctr" defTabSz="965200" eaLnBrk="0" fontAlgn="base" hangingPunct="0">
              <a:spcBef>
                <a:spcPct val="0"/>
              </a:spcBef>
              <a:spcAft>
                <a:spcPct val="0"/>
              </a:spcAft>
              <a:defRPr sz="1400" b="1">
                <a:solidFill>
                  <a:srgbClr val="003399"/>
                </a:solidFill>
                <a:latin typeface="Arial" pitchFamily="34" charset="0"/>
              </a:defRPr>
            </a:lvl8pPr>
            <a:lvl9pPr marL="3886200" indent="-228600" algn="ctr" defTabSz="965200" eaLnBrk="0" fontAlgn="base" hangingPunct="0">
              <a:spcBef>
                <a:spcPct val="0"/>
              </a:spcBef>
              <a:spcAft>
                <a:spcPct val="0"/>
              </a:spcAft>
              <a:defRPr sz="1400" b="1">
                <a:solidFill>
                  <a:srgbClr val="003399"/>
                </a:solidFill>
                <a:latin typeface="Arial" pitchFamily="34" charset="0"/>
              </a:defRPr>
            </a:lvl9pPr>
          </a:lstStyle>
          <a:p>
            <a:pPr algn="r" eaLnBrk="1" hangingPunct="1"/>
            <a:fld id="{B9B3E87D-4D95-4C21-9190-1C36EA564806}" type="slidenum">
              <a:rPr lang="en-US" altLang="en-US" sz="1300" b="0">
                <a:solidFill>
                  <a:srgbClr val="000000"/>
                </a:solidFill>
              </a:rPr>
              <a:pPr algn="r" eaLnBrk="1" hangingPunct="1"/>
              <a:t>25</a:t>
            </a:fld>
            <a:endParaRPr lang="en-US" altLang="en-US" sz="1300" b="0" dirty="0">
              <a:solidFill>
                <a:srgbClr val="000000"/>
              </a:solidFill>
            </a:endParaRPr>
          </a:p>
        </p:txBody>
      </p:sp>
      <p:sp>
        <p:nvSpPr>
          <p:cNvPr id="74755" name="Rectangle 2"/>
          <p:cNvSpPr>
            <a:spLocks noGrp="1" noRot="1" noChangeAspect="1" noChangeArrowheads="1" noTextEdit="1"/>
          </p:cNvSpPr>
          <p:nvPr>
            <p:ph type="sldImg"/>
          </p:nvPr>
        </p:nvSpPr>
        <p:spPr>
          <a:xfrm>
            <a:off x="1295400" y="685800"/>
            <a:ext cx="4800600" cy="3600450"/>
          </a:xfrm>
          <a:ln/>
        </p:spPr>
      </p:sp>
      <p:sp>
        <p:nvSpPr>
          <p:cNvPr id="74756" name="Rectangle 3"/>
          <p:cNvSpPr>
            <a:spLocks noGrp="1" noChangeArrowheads="1"/>
          </p:cNvSpPr>
          <p:nvPr>
            <p:ph type="body" idx="1"/>
          </p:nvPr>
        </p:nvSpPr>
        <p:spPr>
          <a:xfrm>
            <a:off x="914401" y="4495800"/>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solidFill>
                  <a:srgbClr val="000000"/>
                </a:solidFill>
                <a:latin typeface="Arial" pitchFamily="34" charset="0"/>
              </a:rPr>
              <a:t>Access Alternative B reconstructs the  westbound roadway of Jimmie Davis Highway to create a boulevard section  employing access management concepts with U-turns and J-turns from the bridge to Barksdale Boulevard. </a:t>
            </a:r>
          </a:p>
          <a:p>
            <a:pPr eaLnBrk="1" hangingPunct="1"/>
            <a:r>
              <a:rPr lang="en-US" altLang="en-US" sz="1400" dirty="0">
                <a:solidFill>
                  <a:srgbClr val="000000"/>
                </a:solidFill>
                <a:latin typeface="Arial" pitchFamily="34" charset="0"/>
              </a:rPr>
              <a:t>It also includes the service road on the south side and also would have the same access impacts and potential relocation requirements as Alternative A.</a:t>
            </a:r>
            <a:endParaRPr lang="en-US" altLang="en-US" sz="1400" dirty="0">
              <a:solidFill>
                <a:srgbClr val="FF0000"/>
              </a:solidFill>
              <a:latin typeface="Arial" pitchFamily="34" charset="0"/>
            </a:endParaRP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4143375" y="9120189"/>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8" tIns="48305" rIns="96608" bIns="48305" anchor="b"/>
          <a:lstStyle>
            <a:lvl1pPr defTabSz="965200">
              <a:defRPr sz="1400" b="1">
                <a:solidFill>
                  <a:srgbClr val="003399"/>
                </a:solidFill>
                <a:latin typeface="Arial" pitchFamily="34" charset="0"/>
              </a:defRPr>
            </a:lvl1pPr>
            <a:lvl2pPr marL="742950" indent="-285750" defTabSz="965200">
              <a:defRPr sz="1400" b="1">
                <a:solidFill>
                  <a:srgbClr val="003399"/>
                </a:solidFill>
                <a:latin typeface="Arial" pitchFamily="34" charset="0"/>
              </a:defRPr>
            </a:lvl2pPr>
            <a:lvl3pPr marL="1143000" indent="-228600" defTabSz="965200">
              <a:defRPr sz="1400" b="1">
                <a:solidFill>
                  <a:srgbClr val="003399"/>
                </a:solidFill>
                <a:latin typeface="Arial" pitchFamily="34" charset="0"/>
              </a:defRPr>
            </a:lvl3pPr>
            <a:lvl4pPr marL="1600200" indent="-228600" defTabSz="965200">
              <a:defRPr sz="1400" b="1">
                <a:solidFill>
                  <a:srgbClr val="003399"/>
                </a:solidFill>
                <a:latin typeface="Arial" pitchFamily="34" charset="0"/>
              </a:defRPr>
            </a:lvl4pPr>
            <a:lvl5pPr marL="2057400" indent="-228600" defTabSz="965200">
              <a:defRPr sz="1400" b="1">
                <a:solidFill>
                  <a:srgbClr val="003399"/>
                </a:solidFill>
                <a:latin typeface="Arial" pitchFamily="34" charset="0"/>
              </a:defRPr>
            </a:lvl5pPr>
            <a:lvl6pPr marL="2514600" indent="-228600" algn="ctr" defTabSz="965200" eaLnBrk="0" fontAlgn="base" hangingPunct="0">
              <a:spcBef>
                <a:spcPct val="0"/>
              </a:spcBef>
              <a:spcAft>
                <a:spcPct val="0"/>
              </a:spcAft>
              <a:defRPr sz="1400" b="1">
                <a:solidFill>
                  <a:srgbClr val="003399"/>
                </a:solidFill>
                <a:latin typeface="Arial" pitchFamily="34" charset="0"/>
              </a:defRPr>
            </a:lvl6pPr>
            <a:lvl7pPr marL="2971800" indent="-228600" algn="ctr" defTabSz="965200" eaLnBrk="0" fontAlgn="base" hangingPunct="0">
              <a:spcBef>
                <a:spcPct val="0"/>
              </a:spcBef>
              <a:spcAft>
                <a:spcPct val="0"/>
              </a:spcAft>
              <a:defRPr sz="1400" b="1">
                <a:solidFill>
                  <a:srgbClr val="003399"/>
                </a:solidFill>
                <a:latin typeface="Arial" pitchFamily="34" charset="0"/>
              </a:defRPr>
            </a:lvl7pPr>
            <a:lvl8pPr marL="3429000" indent="-228600" algn="ctr" defTabSz="965200" eaLnBrk="0" fontAlgn="base" hangingPunct="0">
              <a:spcBef>
                <a:spcPct val="0"/>
              </a:spcBef>
              <a:spcAft>
                <a:spcPct val="0"/>
              </a:spcAft>
              <a:defRPr sz="1400" b="1">
                <a:solidFill>
                  <a:srgbClr val="003399"/>
                </a:solidFill>
                <a:latin typeface="Arial" pitchFamily="34" charset="0"/>
              </a:defRPr>
            </a:lvl8pPr>
            <a:lvl9pPr marL="3886200" indent="-228600" algn="ctr" defTabSz="965200" eaLnBrk="0" fontAlgn="base" hangingPunct="0">
              <a:spcBef>
                <a:spcPct val="0"/>
              </a:spcBef>
              <a:spcAft>
                <a:spcPct val="0"/>
              </a:spcAft>
              <a:defRPr sz="1400" b="1">
                <a:solidFill>
                  <a:srgbClr val="003399"/>
                </a:solidFill>
                <a:latin typeface="Arial" pitchFamily="34" charset="0"/>
              </a:defRPr>
            </a:lvl9pPr>
          </a:lstStyle>
          <a:p>
            <a:pPr algn="r" eaLnBrk="1" hangingPunct="1"/>
            <a:fld id="{8319D686-18BD-4D1F-853C-66FC7841D4CC}" type="slidenum">
              <a:rPr lang="en-US" altLang="en-US" sz="1300" b="0">
                <a:solidFill>
                  <a:srgbClr val="000000"/>
                </a:solidFill>
              </a:rPr>
              <a:pPr algn="r" eaLnBrk="1" hangingPunct="1"/>
              <a:t>26</a:t>
            </a:fld>
            <a:endParaRPr lang="en-US" altLang="en-US" sz="1300" b="0" dirty="0">
              <a:solidFill>
                <a:srgbClr val="000000"/>
              </a:solidFill>
            </a:endParaRPr>
          </a:p>
        </p:txBody>
      </p:sp>
      <p:sp>
        <p:nvSpPr>
          <p:cNvPr id="75779" name="Rectangle 2"/>
          <p:cNvSpPr>
            <a:spLocks noGrp="1" noRot="1" noChangeAspect="1" noChangeArrowheads="1" noTextEdit="1"/>
          </p:cNvSpPr>
          <p:nvPr>
            <p:ph type="sldImg"/>
          </p:nvPr>
        </p:nvSpPr>
        <p:spPr>
          <a:xfrm>
            <a:off x="1295400" y="685800"/>
            <a:ext cx="4800600" cy="3600450"/>
          </a:xfrm>
          <a:ln/>
        </p:spPr>
      </p:sp>
      <p:sp>
        <p:nvSpPr>
          <p:cNvPr id="75780" name="Rectangle 3"/>
          <p:cNvSpPr>
            <a:spLocks noGrp="1" noChangeArrowheads="1"/>
          </p:cNvSpPr>
          <p:nvPr>
            <p:ph type="body" idx="1"/>
          </p:nvPr>
        </p:nvSpPr>
        <p:spPr>
          <a:xfrm>
            <a:off x="914401" y="4495800"/>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itchFamily="34" charset="0"/>
              </a:rPr>
              <a:t>As described on the previous slide, Access Alternative B develops a boulevard along  Jimmie Davis Highway from the bridge to Barksdale Boulevard, and, on the south side of LA 511, it includes the same  new service road  connected to Sunflower Boulevard and has the same potential impacts as Alternative A. </a:t>
            </a:r>
          </a:p>
          <a:p>
            <a:pPr eaLnBrk="1" hangingPunct="1"/>
            <a:endParaRPr lang="en-US" altLang="en-US" sz="1400" dirty="0">
              <a:latin typeface="Arial" pitchFamily="34" charset="0"/>
            </a:endParaRPr>
          </a:p>
          <a:p>
            <a:pPr eaLnBrk="1" hangingPunct="1"/>
            <a:r>
              <a:rPr lang="en-US" altLang="en-US" sz="1400" dirty="0">
                <a:latin typeface="Arial" pitchFamily="34" charset="0"/>
              </a:rPr>
              <a:t>Alternative C, as described in combination with Alternative A, has a different impact on the north side of LA 511. No access would be removed because the exit ramp from LA 511 to the Arthur Ray Teague Parkway would be moved farther west.  This would require closing the intersection of CenturyLink Center Drive with LA 511 and providing a new roadway to the north connecting  CenturyLink Center Drive to Medical Drive at its intersection with Reeves Marine Drive.</a:t>
            </a:r>
          </a:p>
          <a:p>
            <a:pPr eaLnBrk="1" hangingPunct="1"/>
            <a:endParaRPr lang="en-US" altLang="en-US" sz="1400" dirty="0">
              <a:latin typeface="Arial" pitchFamily="34" charset="0"/>
            </a:endParaRPr>
          </a:p>
          <a:p>
            <a:pPr eaLnBrk="1" hangingPunct="1"/>
            <a:endParaRPr lang="en-US" altLang="en-US" sz="1400" dirty="0">
              <a:latin typeface="Arial" pitchFamily="34" charset="0"/>
            </a:endParaRPr>
          </a:p>
          <a:p>
            <a:pPr eaLnBrk="1" hangingPunct="1"/>
            <a:endParaRPr lang="en-US" altLang="en-US" dirty="0" smtClean="0">
              <a:latin typeface="Arial" pitchFamily="34" charset="0"/>
            </a:endParaRPr>
          </a:p>
          <a:p>
            <a:pPr eaLnBrk="1" hangingPunct="1"/>
            <a:endParaRPr lang="en-US" altLang="en-US" dirty="0" smtClean="0">
              <a:solidFill>
                <a:srgbClr val="FF0000"/>
              </a:solidFill>
              <a:latin typeface="Arial" pitchFamily="34" charset="0"/>
            </a:endParaRP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B32A7AE7-0965-4771-892B-80943A0DABCD}" type="slidenum">
              <a:rPr lang="en-US" altLang="en-US" sz="1300" b="0">
                <a:solidFill>
                  <a:schemeClr val="tx1"/>
                </a:solidFill>
              </a:rPr>
              <a:pPr/>
              <a:t>27</a:t>
            </a:fld>
            <a:endParaRPr lang="en-US" altLang="en-US" sz="1300" b="0" dirty="0">
              <a:solidFill>
                <a:schemeClr val="tx1"/>
              </a:solidFill>
            </a:endParaRPr>
          </a:p>
        </p:txBody>
      </p:sp>
      <p:sp>
        <p:nvSpPr>
          <p:cNvPr id="76803" name="Rectangle 2"/>
          <p:cNvSpPr>
            <a:spLocks noGrp="1" noRot="1" noChangeAspect="1" noChangeArrowheads="1" noTextEdit="1"/>
          </p:cNvSpPr>
          <p:nvPr>
            <p:ph type="sldImg"/>
          </p:nvPr>
        </p:nvSpPr>
        <p:spPr>
          <a:xfrm>
            <a:off x="1247775" y="468313"/>
            <a:ext cx="4802188" cy="3600450"/>
          </a:xfrm>
          <a:ln/>
        </p:spPr>
      </p:sp>
      <p:sp>
        <p:nvSpPr>
          <p:cNvPr id="76804"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endParaRPr lang="en-US" altLang="en-US" dirty="0" smtClean="0">
              <a:latin typeface="Arial" pitchFamily="34" charset="0"/>
            </a:endParaRPr>
          </a:p>
          <a:p>
            <a:pPr eaLnBrk="1" hangingPunct="1"/>
            <a:r>
              <a:rPr lang="en-US" altLang="en-US" sz="1400" dirty="0">
                <a:latin typeface="Arial" pitchFamily="34" charset="0"/>
              </a:rPr>
              <a:t>Project implementation costs were estimated for both steel and concrete construction options for the bridge resulting in 16 different costs are shown on the exhibits.  This slide shows the most costly ( Bridge Alternative 7 in steel, Trail 1, Access B with C) and the least costly (Bridge 7 in concrete, Trail 2, Access A without C) combinations of alternatives and construction method.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F3B37A95-F129-445E-AAB5-625CCEBA1BCE}" type="slidenum">
              <a:rPr lang="en-US" altLang="en-US" sz="1300" b="0">
                <a:solidFill>
                  <a:srgbClr val="000000"/>
                </a:solidFill>
              </a:rPr>
              <a:pPr/>
              <a:t>28</a:t>
            </a:fld>
            <a:endParaRPr lang="en-US" altLang="en-US" sz="1300" b="0" dirty="0">
              <a:solidFill>
                <a:srgbClr val="000000"/>
              </a:solidFill>
            </a:endParaRPr>
          </a:p>
        </p:txBody>
      </p:sp>
      <p:sp>
        <p:nvSpPr>
          <p:cNvPr id="77827" name="Rectangle 2"/>
          <p:cNvSpPr>
            <a:spLocks noGrp="1" noRot="1" noChangeAspect="1" noChangeArrowheads="1" noTextEdit="1"/>
          </p:cNvSpPr>
          <p:nvPr>
            <p:ph type="sldImg"/>
          </p:nvPr>
        </p:nvSpPr>
        <p:spPr>
          <a:xfrm>
            <a:off x="1247775" y="468313"/>
            <a:ext cx="4802188" cy="3600450"/>
          </a:xfrm>
          <a:ln/>
        </p:spPr>
      </p:sp>
      <p:sp>
        <p:nvSpPr>
          <p:cNvPr id="77828"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The Environmental Assessment included detailed investigations of potential impacts to the environment.</a:t>
            </a:r>
          </a:p>
          <a:p>
            <a:pPr eaLnBrk="1" hangingPunct="1"/>
            <a:r>
              <a:rPr lang="en-US" altLang="en-US" sz="1400" dirty="0">
                <a:latin typeface="Arial" pitchFamily="34" charset="0"/>
              </a:rPr>
              <a:t>No impacts were identified for :</a:t>
            </a:r>
          </a:p>
          <a:p>
            <a:pPr marL="299209" indent="-299209" eaLnBrk="1" hangingPunct="1">
              <a:buFont typeface="Arial" panose="020B0604020202020204" pitchFamily="34" charset="0"/>
              <a:buChar char="•"/>
            </a:pPr>
            <a:r>
              <a:rPr lang="en-US" altLang="en-US" sz="1400" dirty="0">
                <a:latin typeface="Arial" pitchFamily="34" charset="0"/>
              </a:rPr>
              <a:t>Land Use</a:t>
            </a:r>
          </a:p>
          <a:p>
            <a:pPr marL="299209" indent="-299209" eaLnBrk="1" hangingPunct="1">
              <a:buFont typeface="Arial" panose="020B0604020202020204" pitchFamily="34" charset="0"/>
              <a:buChar char="•"/>
            </a:pPr>
            <a:r>
              <a:rPr lang="en-US" altLang="en-US" sz="1400" dirty="0">
                <a:latin typeface="Arial" pitchFamily="34" charset="0"/>
              </a:rPr>
              <a:t>Environmental Justice</a:t>
            </a:r>
          </a:p>
          <a:p>
            <a:pPr marL="299209" indent="-299209" eaLnBrk="1" hangingPunct="1">
              <a:buFont typeface="Arial" panose="020B0604020202020204" pitchFamily="34" charset="0"/>
              <a:buChar char="•"/>
            </a:pPr>
            <a:r>
              <a:rPr lang="en-US" altLang="en-US" sz="1400" dirty="0">
                <a:latin typeface="Arial" pitchFamily="34" charset="0"/>
              </a:rPr>
              <a:t>Parks and Recreation</a:t>
            </a:r>
          </a:p>
          <a:p>
            <a:pPr marL="299209" indent="-299209" eaLnBrk="1" hangingPunct="1">
              <a:buFont typeface="Arial" panose="020B0604020202020204" pitchFamily="34" charset="0"/>
              <a:buChar char="•"/>
            </a:pPr>
            <a:r>
              <a:rPr lang="en-US" altLang="en-US" sz="1400" dirty="0">
                <a:latin typeface="Arial" pitchFamily="34" charset="0"/>
              </a:rPr>
              <a:t>Vegetation</a:t>
            </a:r>
          </a:p>
          <a:p>
            <a:pPr marL="299209" indent="-299209" eaLnBrk="1" hangingPunct="1">
              <a:buFont typeface="Arial" panose="020B0604020202020204" pitchFamily="34" charset="0"/>
              <a:buChar char="•"/>
            </a:pPr>
            <a:r>
              <a:rPr lang="en-US" altLang="en-US" sz="1400" dirty="0">
                <a:latin typeface="Arial" pitchFamily="34" charset="0"/>
              </a:rPr>
              <a:t>Significant Trees</a:t>
            </a:r>
          </a:p>
          <a:p>
            <a:pPr marL="299209" indent="-299209" eaLnBrk="1" hangingPunct="1">
              <a:buFont typeface="Arial" panose="020B0604020202020204" pitchFamily="34" charset="0"/>
              <a:buChar char="•"/>
            </a:pPr>
            <a:r>
              <a:rPr lang="en-US" altLang="en-US" sz="1400" dirty="0">
                <a:latin typeface="Arial" pitchFamily="34" charset="0"/>
              </a:rPr>
              <a:t>Wildlife</a:t>
            </a:r>
          </a:p>
          <a:p>
            <a:pPr marL="299209" indent="-299209" eaLnBrk="1" hangingPunct="1">
              <a:buFont typeface="Arial" panose="020B0604020202020204" pitchFamily="34" charset="0"/>
              <a:buChar char="•"/>
            </a:pPr>
            <a:r>
              <a:rPr lang="en-US" altLang="en-US" sz="1400" dirty="0">
                <a:latin typeface="Arial" pitchFamily="34" charset="0"/>
              </a:rPr>
              <a:t>Scenic Streams</a:t>
            </a:r>
          </a:p>
          <a:p>
            <a:pPr marL="299209" indent="-299209" eaLnBrk="1" hangingPunct="1">
              <a:buFont typeface="Arial" panose="020B0604020202020204" pitchFamily="34" charset="0"/>
              <a:buChar char="•"/>
            </a:pPr>
            <a:r>
              <a:rPr lang="en-US" altLang="en-US" sz="1400" dirty="0">
                <a:latin typeface="Arial" pitchFamily="34" charset="0"/>
              </a:rPr>
              <a:t>Coastal Zone</a:t>
            </a:r>
          </a:p>
          <a:p>
            <a:pPr marL="299209" indent="-299209" eaLnBrk="1" hangingPunct="1">
              <a:buFont typeface="Arial" panose="020B0604020202020204" pitchFamily="34" charset="0"/>
              <a:buChar char="•"/>
            </a:pPr>
            <a:r>
              <a:rPr lang="en-US" altLang="en-US" sz="1500" dirty="0">
                <a:latin typeface="Arial" pitchFamily="34" charset="0"/>
              </a:rPr>
              <a:t>Contaminated Material Sites</a:t>
            </a:r>
          </a:p>
          <a:p>
            <a:pPr marL="299209" indent="-299209" eaLnBrk="1" hangingPunct="1">
              <a:buFont typeface="Arial" panose="020B0604020202020204" pitchFamily="34" charset="0"/>
              <a:buChar char="•"/>
            </a:pPr>
            <a:r>
              <a:rPr lang="en-US" altLang="en-US" sz="1500" dirty="0">
                <a:latin typeface="Arial" pitchFamily="34" charset="0"/>
              </a:rPr>
              <a:t>Air Quality during Operation</a:t>
            </a:r>
          </a:p>
          <a:p>
            <a:pPr marL="299209" indent="-299209" eaLnBrk="1" hangingPunct="1">
              <a:buFont typeface="Arial" panose="020B0604020202020204" pitchFamily="34" charset="0"/>
              <a:buChar char="•"/>
            </a:pPr>
            <a:r>
              <a:rPr lang="en-US" altLang="en-US" sz="1500" dirty="0">
                <a:latin typeface="Arial" pitchFamily="34" charset="0"/>
              </a:rPr>
              <a:t>Traffic Noise during Operation, and</a:t>
            </a:r>
          </a:p>
          <a:p>
            <a:pPr marL="299209" indent="-299209" eaLnBrk="1" hangingPunct="1">
              <a:buFont typeface="Arial" panose="020B0604020202020204" pitchFamily="34" charset="0"/>
              <a:buChar char="•"/>
            </a:pPr>
            <a:r>
              <a:rPr lang="en-US" altLang="en-US" sz="1500" dirty="0">
                <a:latin typeface="Arial" pitchFamily="34" charset="0"/>
              </a:rPr>
              <a:t>Water Quality during Operation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2A5FE11C-C083-4B92-9B11-BD44AEDE8782}" type="slidenum">
              <a:rPr lang="en-US" altLang="en-US" sz="1300" b="0">
                <a:solidFill>
                  <a:srgbClr val="000000"/>
                </a:solidFill>
              </a:rPr>
              <a:pPr/>
              <a:t>29</a:t>
            </a:fld>
            <a:endParaRPr lang="en-US" altLang="en-US" sz="1300" b="0" dirty="0">
              <a:solidFill>
                <a:srgbClr val="000000"/>
              </a:solidFill>
            </a:endParaRPr>
          </a:p>
        </p:txBody>
      </p:sp>
      <p:sp>
        <p:nvSpPr>
          <p:cNvPr id="78851" name="Rectangle 2"/>
          <p:cNvSpPr>
            <a:spLocks noGrp="1" noRot="1" noChangeAspect="1" noChangeArrowheads="1" noTextEdit="1"/>
          </p:cNvSpPr>
          <p:nvPr>
            <p:ph type="sldImg"/>
          </p:nvPr>
        </p:nvSpPr>
        <p:spPr>
          <a:xfrm>
            <a:off x="1247775" y="468313"/>
            <a:ext cx="4802188" cy="3600450"/>
          </a:xfrm>
          <a:ln/>
        </p:spPr>
      </p:sp>
      <p:sp>
        <p:nvSpPr>
          <p:cNvPr id="78852"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500" dirty="0">
                <a:latin typeface="Arial" pitchFamily="34" charset="0"/>
              </a:rPr>
              <a:t>The next 11 slides present the conditions and resources that would, or potentially would, be affected and the means to avoid, minimize, or mitigate them.</a:t>
            </a:r>
          </a:p>
          <a:p>
            <a:pPr eaLnBrk="1" hangingPunct="1"/>
            <a:endParaRPr lang="en-US" altLang="en-US" sz="1500" dirty="0">
              <a:latin typeface="Arial" pitchFamily="34" charset="0"/>
            </a:endParaRPr>
          </a:p>
          <a:p>
            <a:pPr eaLnBrk="1" hangingPunct="1"/>
            <a:r>
              <a:rPr lang="en-US" altLang="en-US" sz="1500" dirty="0">
                <a:latin typeface="Arial" pitchFamily="34" charset="0"/>
              </a:rPr>
              <a:t>Importantly, no significant adverse impacts were found.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 more detailed description of Stage 1.  We are currently at the Public Hearing that is held during the Comment </a:t>
            </a:r>
            <a:r>
              <a:rPr lang="en-US" dirty="0"/>
              <a:t>P</a:t>
            </a:r>
            <a:r>
              <a:rPr lang="en-US" dirty="0" smtClean="0"/>
              <a:t>eriod.</a:t>
            </a:r>
            <a:endParaRPr lang="en-US" dirty="0"/>
          </a:p>
        </p:txBody>
      </p:sp>
      <p:sp>
        <p:nvSpPr>
          <p:cNvPr id="4" name="Slide Number Placeholder 3"/>
          <p:cNvSpPr>
            <a:spLocks noGrp="1"/>
          </p:cNvSpPr>
          <p:nvPr>
            <p:ph type="sldNum" sz="quarter" idx="10"/>
          </p:nvPr>
        </p:nvSpPr>
        <p:spPr/>
        <p:txBody>
          <a:bodyPr/>
          <a:lstStyle/>
          <a:p>
            <a:pPr>
              <a:defRPr/>
            </a:pPr>
            <a:fld id="{B82F04C0-4976-4581-B1F9-3F2E9D05B886}" type="slidenum">
              <a:rPr lang="en-US" smtClean="0"/>
              <a:pPr>
                <a:defRPr/>
              </a:pPr>
              <a:t>3</a:t>
            </a:fld>
            <a:endParaRPr lang="en-US" dirty="0"/>
          </a:p>
        </p:txBody>
      </p:sp>
    </p:spTree>
    <p:extLst>
      <p:ext uri="{BB962C8B-B14F-4D97-AF65-F5344CB8AC3E}">
        <p14:creationId xmlns:p14="http://schemas.microsoft.com/office/powerpoint/2010/main" val="4265782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892344AC-AACD-4C33-822A-014B55B5C435}" type="slidenum">
              <a:rPr lang="en-US" altLang="en-US" sz="1300" b="0">
                <a:solidFill>
                  <a:schemeClr val="tx1"/>
                </a:solidFill>
              </a:rPr>
              <a:pPr/>
              <a:t>30</a:t>
            </a:fld>
            <a:endParaRPr lang="en-US" altLang="en-US" sz="1300" b="0" dirty="0">
              <a:solidFill>
                <a:schemeClr val="tx1"/>
              </a:solidFill>
            </a:endParaRPr>
          </a:p>
        </p:txBody>
      </p:sp>
      <p:sp>
        <p:nvSpPr>
          <p:cNvPr id="79875" name="Rectangle 2"/>
          <p:cNvSpPr>
            <a:spLocks noGrp="1" noRot="1" noChangeAspect="1" noChangeArrowheads="1" noTextEdit="1"/>
          </p:cNvSpPr>
          <p:nvPr>
            <p:ph type="sldImg"/>
          </p:nvPr>
        </p:nvSpPr>
        <p:spPr>
          <a:xfrm>
            <a:off x="1247775" y="468313"/>
            <a:ext cx="4802188" cy="3600450"/>
          </a:xfrm>
          <a:ln/>
        </p:spPr>
      </p:sp>
      <p:sp>
        <p:nvSpPr>
          <p:cNvPr id="79876"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Most of the project footprint would be within existing DOTD highway right-of-way or transportation rights-of-way of local governments. </a:t>
            </a:r>
          </a:p>
          <a:p>
            <a:pPr eaLnBrk="1" hangingPunct="1"/>
            <a:endParaRPr lang="en-US" altLang="en-US" sz="1400" dirty="0">
              <a:latin typeface="Arial" pitchFamily="34" charset="0"/>
            </a:endParaRPr>
          </a:p>
          <a:p>
            <a:pPr eaLnBrk="1" hangingPunct="1"/>
            <a:r>
              <a:rPr lang="en-US" altLang="en-US" sz="1400" dirty="0">
                <a:latin typeface="Arial" pitchFamily="34" charset="0"/>
              </a:rPr>
              <a:t>The acreage and estimated cost of right-of-way acquisition are shown in the table.  The only substantial costs result from the construction of the Access Alternatives.</a:t>
            </a:r>
            <a:endParaRPr lang="en-US" altLang="en-US" dirty="0"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BD001A28-7454-411A-9286-F93E0A16D6CD}" type="slidenum">
              <a:rPr lang="en-US" altLang="en-US" sz="1300" b="0">
                <a:solidFill>
                  <a:srgbClr val="000000"/>
                </a:solidFill>
              </a:rPr>
              <a:pPr/>
              <a:t>31</a:t>
            </a:fld>
            <a:endParaRPr lang="en-US" altLang="en-US" sz="1300" b="0" dirty="0">
              <a:solidFill>
                <a:srgbClr val="000000"/>
              </a:solidFill>
            </a:endParaRPr>
          </a:p>
        </p:txBody>
      </p:sp>
      <p:sp>
        <p:nvSpPr>
          <p:cNvPr id="80899" name="Rectangle 2"/>
          <p:cNvSpPr>
            <a:spLocks noGrp="1" noRot="1" noChangeAspect="1" noChangeArrowheads="1" noTextEdit="1"/>
          </p:cNvSpPr>
          <p:nvPr>
            <p:ph type="sldImg"/>
          </p:nvPr>
        </p:nvSpPr>
        <p:spPr>
          <a:xfrm>
            <a:off x="1247775" y="468313"/>
            <a:ext cx="4802188" cy="3600450"/>
          </a:xfrm>
          <a:ln/>
        </p:spPr>
      </p:sp>
      <p:sp>
        <p:nvSpPr>
          <p:cNvPr id="80900"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Access impacts leading to relocation potentially would affect these commercial properties. </a:t>
            </a:r>
          </a:p>
          <a:p>
            <a:pPr eaLnBrk="1" hangingPunct="1"/>
            <a:r>
              <a:rPr lang="en-US" altLang="en-US" sz="1400" dirty="0">
                <a:latin typeface="Arial" pitchFamily="34" charset="0"/>
              </a:rPr>
              <a:t>Those in white cells would be impacted by all alternative combinations.  </a:t>
            </a:r>
          </a:p>
          <a:p>
            <a:pPr eaLnBrk="1" hangingPunct="1"/>
            <a:r>
              <a:rPr lang="en-US" altLang="en-US" sz="1400" dirty="0">
                <a:latin typeface="Arial" pitchFamily="34" charset="0"/>
              </a:rPr>
              <a:t>The others could be impacted depending on which alternative combination is selected. </a:t>
            </a:r>
          </a:p>
          <a:p>
            <a:pPr eaLnBrk="1" hangingPunct="1"/>
            <a:r>
              <a:rPr lang="en-US" altLang="en-US" sz="1400" dirty="0">
                <a:latin typeface="Arial" pitchFamily="34" charset="0"/>
              </a:rPr>
              <a:t>Again, the Access Alternatives generate the majority of the effects.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8D9B36B5-7F7E-46B2-866A-BC0E0718D6C9}" type="slidenum">
              <a:rPr lang="en-US" altLang="en-US" sz="1300" b="0">
                <a:solidFill>
                  <a:srgbClr val="000000"/>
                </a:solidFill>
              </a:rPr>
              <a:pPr/>
              <a:t>32</a:t>
            </a:fld>
            <a:endParaRPr lang="en-US" altLang="en-US" sz="1300" b="0" dirty="0">
              <a:solidFill>
                <a:srgbClr val="000000"/>
              </a:solidFill>
            </a:endParaRPr>
          </a:p>
        </p:txBody>
      </p:sp>
      <p:sp>
        <p:nvSpPr>
          <p:cNvPr id="81923" name="Rectangle 2"/>
          <p:cNvSpPr>
            <a:spLocks noGrp="1" noRot="1" noChangeAspect="1" noChangeArrowheads="1" noTextEdit="1"/>
          </p:cNvSpPr>
          <p:nvPr>
            <p:ph type="sldImg"/>
          </p:nvPr>
        </p:nvSpPr>
        <p:spPr>
          <a:xfrm>
            <a:off x="1247775" y="468313"/>
            <a:ext cx="4802188" cy="3600450"/>
          </a:xfrm>
          <a:ln/>
        </p:spPr>
      </p:sp>
      <p:sp>
        <p:nvSpPr>
          <p:cNvPr id="81924"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These community facilities potentially would be affected by the alternatives and  the effects would be minimized as shown  below:</a:t>
            </a:r>
          </a:p>
          <a:p>
            <a:pPr eaLnBrk="1" hangingPunct="1"/>
            <a:endParaRPr lang="en-US" altLang="en-US" sz="1400" dirty="0">
              <a:latin typeface="Arial" pitchFamily="34" charset="0"/>
            </a:endParaRPr>
          </a:p>
          <a:p>
            <a:pPr marL="299209" indent="-299209" eaLnBrk="1" hangingPunct="1">
              <a:buFont typeface="Wingdings" panose="05000000000000000000" pitchFamily="2" charset="2"/>
              <a:buChar char="§"/>
            </a:pPr>
            <a:r>
              <a:rPr lang="en-US" altLang="en-US" sz="1400" dirty="0">
                <a:latin typeface="Arial" pitchFamily="34" charset="0"/>
              </a:rPr>
              <a:t>CenturyLink Center</a:t>
            </a:r>
          </a:p>
          <a:p>
            <a:pPr eaLnBrk="1" hangingPunct="1"/>
            <a:r>
              <a:rPr lang="en-US" altLang="en-US" sz="1400" dirty="0">
                <a:latin typeface="Arial" pitchFamily="34" charset="0"/>
              </a:rPr>
              <a:t>Access Alternatives A and B would eliminate eastbound to northbound and southbound to eastbound turns at LA 511 and CenturyLink Center Drive.  Access and egress to and from CenturyLink Center  using these movements would be mitigated by completing the LA 511 / Arthur Ray Teague Parkway interchange,  and, if constructed, Alternative C from Medical Drive. </a:t>
            </a:r>
          </a:p>
          <a:p>
            <a:pPr marL="299209" indent="-299209" eaLnBrk="1" hangingPunct="1">
              <a:buFont typeface="Wingdings" panose="05000000000000000000" pitchFamily="2" charset="2"/>
              <a:buChar char="§"/>
            </a:pPr>
            <a:r>
              <a:rPr lang="en-US" altLang="en-US" sz="1400" dirty="0">
                <a:latin typeface="Arial" pitchFamily="34" charset="0"/>
              </a:rPr>
              <a:t>Cornerstone Hospital and Barksdale Baptist Church</a:t>
            </a:r>
          </a:p>
          <a:p>
            <a:pPr eaLnBrk="1" hangingPunct="1"/>
            <a:r>
              <a:rPr lang="en-US" altLang="en-US" sz="1400" dirty="0">
                <a:latin typeface="Arial" pitchFamily="34" charset="0"/>
              </a:rPr>
              <a:t>Access Alternative B results in changes in access, but no minimization is required</a:t>
            </a:r>
            <a:r>
              <a:rPr lang="en-US" altLang="en-US" dirty="0" smtClean="0">
                <a:latin typeface="Arial" pitchFamily="34" charset="0"/>
              </a:rPr>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255D5B73-8EBE-4F29-881A-3D2D7D7812C6}" type="slidenum">
              <a:rPr lang="en-US" altLang="en-US" sz="1300" b="0">
                <a:solidFill>
                  <a:srgbClr val="000000"/>
                </a:solidFill>
              </a:rPr>
              <a:pPr/>
              <a:t>33</a:t>
            </a:fld>
            <a:endParaRPr lang="en-US" altLang="en-US" sz="1300" b="0" dirty="0">
              <a:solidFill>
                <a:srgbClr val="000000"/>
              </a:solidFill>
            </a:endParaRPr>
          </a:p>
        </p:txBody>
      </p:sp>
      <p:sp>
        <p:nvSpPr>
          <p:cNvPr id="82947" name="Rectangle 2"/>
          <p:cNvSpPr>
            <a:spLocks noGrp="1" noRot="1" noChangeAspect="1" noChangeArrowheads="1" noTextEdit="1"/>
          </p:cNvSpPr>
          <p:nvPr>
            <p:ph type="sldImg"/>
          </p:nvPr>
        </p:nvSpPr>
        <p:spPr>
          <a:xfrm>
            <a:off x="1247775" y="468313"/>
            <a:ext cx="4802188" cy="3600450"/>
          </a:xfrm>
          <a:ln/>
        </p:spPr>
      </p:sp>
      <p:sp>
        <p:nvSpPr>
          <p:cNvPr id="82948"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The existing Jimmie Davis Bridge is the only historic property within the Study Area. </a:t>
            </a:r>
          </a:p>
          <a:p>
            <a:pPr eaLnBrk="1" hangingPunct="1"/>
            <a:r>
              <a:rPr lang="en-US" altLang="en-US" sz="1400" dirty="0">
                <a:latin typeface="Arial" pitchFamily="34" charset="0"/>
              </a:rPr>
              <a:t>Bridge Alternative 7 would benefit from the rehabilitation of the existing bridge under the No-Build Alternative.  Section 106 and Section 4(f) procedures relative to the existing bridge will be resolved through the implementation of the Rehabilitation project.</a:t>
            </a:r>
          </a:p>
          <a:p>
            <a:pPr eaLnBrk="1" hangingPunct="1"/>
            <a:endParaRPr lang="en-US" altLang="en-US" sz="1400" dirty="0">
              <a:latin typeface="Arial" pitchFamily="34" charset="0"/>
            </a:endParaRPr>
          </a:p>
          <a:p>
            <a:pPr eaLnBrk="1" hangingPunct="1"/>
            <a:r>
              <a:rPr lang="en-US" altLang="en-US" sz="1400" dirty="0">
                <a:latin typeface="Arial" pitchFamily="34" charset="0"/>
              </a:rPr>
              <a:t>No archaeological resources would be affected by the project.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A0DC7490-1CB6-423F-A909-1547E27AEF42}" type="slidenum">
              <a:rPr lang="en-US" altLang="en-US" sz="1300" b="0">
                <a:solidFill>
                  <a:srgbClr val="000000"/>
                </a:solidFill>
              </a:rPr>
              <a:pPr/>
              <a:t>34</a:t>
            </a:fld>
            <a:endParaRPr lang="en-US" altLang="en-US" sz="1300" b="0" dirty="0">
              <a:solidFill>
                <a:srgbClr val="000000"/>
              </a:solidFill>
            </a:endParaRPr>
          </a:p>
        </p:txBody>
      </p:sp>
      <p:sp>
        <p:nvSpPr>
          <p:cNvPr id="83971" name="Rectangle 2"/>
          <p:cNvSpPr>
            <a:spLocks noGrp="1" noRot="1" noChangeAspect="1" noChangeArrowheads="1" noTextEdit="1"/>
          </p:cNvSpPr>
          <p:nvPr>
            <p:ph type="sldImg"/>
          </p:nvPr>
        </p:nvSpPr>
        <p:spPr>
          <a:xfrm>
            <a:off x="1247775" y="468313"/>
            <a:ext cx="4802188" cy="3600450"/>
          </a:xfrm>
          <a:ln/>
        </p:spPr>
      </p:sp>
      <p:sp>
        <p:nvSpPr>
          <p:cNvPr id="83972"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To avoid any potential adverse impacts to aesthetics, context-sensitive design elements will be examined during final design.</a:t>
            </a:r>
          </a:p>
          <a:p>
            <a:pPr eaLnBrk="1" hangingPunct="1"/>
            <a:endParaRPr lang="en-US" altLang="en-US" sz="1400" dirty="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F1715D36-8740-4844-A654-5E5C31C8F12E}" type="slidenum">
              <a:rPr lang="en-US" altLang="en-US" sz="1300" b="0">
                <a:solidFill>
                  <a:srgbClr val="000000"/>
                </a:solidFill>
              </a:rPr>
              <a:pPr/>
              <a:t>35</a:t>
            </a:fld>
            <a:endParaRPr lang="en-US" altLang="en-US" sz="1300" b="0" dirty="0">
              <a:solidFill>
                <a:srgbClr val="000000"/>
              </a:solidFill>
            </a:endParaRPr>
          </a:p>
        </p:txBody>
      </p:sp>
      <p:sp>
        <p:nvSpPr>
          <p:cNvPr id="84995" name="Rectangle 2"/>
          <p:cNvSpPr>
            <a:spLocks noGrp="1" noRot="1" noChangeAspect="1" noChangeArrowheads="1" noTextEdit="1"/>
          </p:cNvSpPr>
          <p:nvPr>
            <p:ph type="sldImg"/>
          </p:nvPr>
        </p:nvSpPr>
        <p:spPr>
          <a:xfrm>
            <a:off x="1293813" y="457200"/>
            <a:ext cx="4802187" cy="3600450"/>
          </a:xfrm>
          <a:ln/>
        </p:spPr>
      </p:sp>
      <p:sp>
        <p:nvSpPr>
          <p:cNvPr id="84996"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Impacts to wetlands and waters of the US would result from the construction of the Bridge and the Trail  Alternatives.  </a:t>
            </a:r>
          </a:p>
          <a:p>
            <a:pPr eaLnBrk="1" hangingPunct="1"/>
            <a:r>
              <a:rPr lang="en-US" altLang="en-US" sz="1400" dirty="0">
                <a:latin typeface="Arial" pitchFamily="34" charset="0"/>
              </a:rPr>
              <a:t>The Access Alternatives would not impact these resources.  </a:t>
            </a:r>
          </a:p>
          <a:p>
            <a:pPr eaLnBrk="1" hangingPunct="1"/>
            <a:r>
              <a:rPr lang="en-US" altLang="en-US" sz="1400" dirty="0">
                <a:latin typeface="Arial" pitchFamily="34" charset="0"/>
              </a:rPr>
              <a:t>As shown in the table, the acreage impacted by each combination of alternatives for each resource is not great.</a:t>
            </a:r>
          </a:p>
          <a:p>
            <a:pPr eaLnBrk="1" hangingPunct="1"/>
            <a:r>
              <a:rPr lang="en-US" altLang="en-US" sz="1400" dirty="0">
                <a:latin typeface="Arial" pitchFamily="34" charset="0"/>
              </a:rPr>
              <a:t>Mitigation requirements will be determined in conjunction with the Section 404 and Section 10 permit process.</a:t>
            </a:r>
          </a:p>
          <a:p>
            <a:pPr eaLnBrk="1" hangingPunct="1"/>
            <a:endParaRPr lang="en-US" altLang="en-US"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B4C086A2-0AE3-4DD3-B990-9EA4F074DBDF}" type="slidenum">
              <a:rPr lang="en-US" altLang="en-US" sz="1300" b="0">
                <a:solidFill>
                  <a:srgbClr val="000000"/>
                </a:solidFill>
              </a:rPr>
              <a:pPr/>
              <a:t>36</a:t>
            </a:fld>
            <a:endParaRPr lang="en-US" altLang="en-US" sz="1300" b="0" dirty="0">
              <a:solidFill>
                <a:srgbClr val="000000"/>
              </a:solidFill>
            </a:endParaRPr>
          </a:p>
        </p:txBody>
      </p:sp>
      <p:sp>
        <p:nvSpPr>
          <p:cNvPr id="86019" name="Rectangle 2"/>
          <p:cNvSpPr>
            <a:spLocks noGrp="1" noRot="1" noChangeAspect="1" noChangeArrowheads="1" noTextEdit="1"/>
          </p:cNvSpPr>
          <p:nvPr>
            <p:ph type="sldImg"/>
          </p:nvPr>
        </p:nvSpPr>
        <p:spPr>
          <a:xfrm>
            <a:off x="1247775" y="468313"/>
            <a:ext cx="4802188" cy="3600450"/>
          </a:xfrm>
          <a:ln/>
        </p:spPr>
      </p:sp>
      <p:sp>
        <p:nvSpPr>
          <p:cNvPr id="86020"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Impacts to 100-year floodplains would result from the construction of the Bridge and Trail Alternatives.  </a:t>
            </a:r>
          </a:p>
          <a:p>
            <a:pPr eaLnBrk="1" hangingPunct="1"/>
            <a:r>
              <a:rPr lang="en-US" altLang="en-US" sz="1400" dirty="0">
                <a:latin typeface="Arial" pitchFamily="34" charset="0"/>
              </a:rPr>
              <a:t>The Access Alternatives would not impact this resource. </a:t>
            </a:r>
          </a:p>
          <a:p>
            <a:pPr eaLnBrk="1" hangingPunct="1"/>
            <a:r>
              <a:rPr lang="en-US" altLang="en-US" sz="1400" dirty="0">
                <a:latin typeface="Arial" pitchFamily="34" charset="0"/>
              </a:rPr>
              <a:t>As shown in the table, the impacted acreage by each combination of alternatives is not great.  </a:t>
            </a:r>
          </a:p>
          <a:p>
            <a:pPr eaLnBrk="1" hangingPunct="1"/>
            <a:r>
              <a:rPr lang="en-US" altLang="en-US" sz="1400" dirty="0">
                <a:latin typeface="Arial" pitchFamily="34" charset="0"/>
              </a:rPr>
              <a:t>Mitigation requirements will be determined in conjunction with the local floodplain permit process.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B7E02F5E-C6DC-4E2A-8924-EE2728F83B12}" type="slidenum">
              <a:rPr lang="en-US" altLang="en-US" sz="1300" b="0">
                <a:solidFill>
                  <a:srgbClr val="000000"/>
                </a:solidFill>
              </a:rPr>
              <a:pPr/>
              <a:t>37</a:t>
            </a:fld>
            <a:endParaRPr lang="en-US" altLang="en-US" sz="1300" b="0" dirty="0">
              <a:solidFill>
                <a:srgbClr val="000000"/>
              </a:solidFill>
            </a:endParaRPr>
          </a:p>
        </p:txBody>
      </p:sp>
      <p:sp>
        <p:nvSpPr>
          <p:cNvPr id="87043" name="Rectangle 2"/>
          <p:cNvSpPr>
            <a:spLocks noGrp="1" noRot="1" noChangeAspect="1" noChangeArrowheads="1" noTextEdit="1"/>
          </p:cNvSpPr>
          <p:nvPr>
            <p:ph type="sldImg"/>
          </p:nvPr>
        </p:nvSpPr>
        <p:spPr>
          <a:xfrm>
            <a:off x="1247775" y="468313"/>
            <a:ext cx="4802188" cy="3600450"/>
          </a:xfrm>
          <a:ln/>
        </p:spPr>
      </p:sp>
      <p:sp>
        <p:nvSpPr>
          <p:cNvPr id="87044"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Access Alternative B potentially would affect groundwater resources.</a:t>
            </a:r>
          </a:p>
          <a:p>
            <a:pPr eaLnBrk="1" hangingPunct="1"/>
            <a:r>
              <a:rPr lang="en-US" altLang="en-US" sz="1400" dirty="0">
                <a:latin typeface="Arial" pitchFamily="34" charset="0"/>
              </a:rPr>
              <a:t>If it is selected, additional investigation will be undertaken during final design and any required avoidance, minimization or mitigation will be determined at that time.</a:t>
            </a:r>
          </a:p>
          <a:p>
            <a:pPr eaLnBrk="1" hangingPunct="1"/>
            <a:endParaRPr lang="en-US" altLang="en-US" sz="1400" dirty="0">
              <a:latin typeface="Arial" pitchFamily="34" charset="0"/>
            </a:endParaRPr>
          </a:p>
          <a:p>
            <a:pPr eaLnBrk="1" hangingPunct="1"/>
            <a:r>
              <a:rPr lang="en-US" altLang="en-US" sz="1400" dirty="0">
                <a:latin typeface="Arial" pitchFamily="34" charset="0"/>
              </a:rPr>
              <a:t>All alternatives potentially would affect soils during and after construction  if Best Management Practices (BMP) are not followed.</a:t>
            </a:r>
          </a:p>
          <a:p>
            <a:pPr eaLnBrk="1" hangingPunct="1"/>
            <a:r>
              <a:rPr lang="en-US" altLang="en-US" sz="1400" dirty="0">
                <a:latin typeface="Arial" pitchFamily="34" charset="0"/>
              </a:rPr>
              <a:t>Adverse impacts will be avoided through BMP.</a:t>
            </a:r>
          </a:p>
          <a:p>
            <a:pPr eaLnBrk="1" hangingPunct="1"/>
            <a:endParaRPr lang="en-US" altLang="en-US" sz="1400" dirty="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6D1A1D3A-2F41-48DE-BD17-C885F0C8D7C6}" type="slidenum">
              <a:rPr lang="en-US" altLang="en-US" sz="1300" b="0">
                <a:solidFill>
                  <a:srgbClr val="000000"/>
                </a:solidFill>
              </a:rPr>
              <a:pPr/>
              <a:t>38</a:t>
            </a:fld>
            <a:endParaRPr lang="en-US" altLang="en-US" sz="1300" b="0" dirty="0">
              <a:solidFill>
                <a:srgbClr val="000000"/>
              </a:solidFill>
            </a:endParaRPr>
          </a:p>
        </p:txBody>
      </p:sp>
      <p:sp>
        <p:nvSpPr>
          <p:cNvPr id="88067" name="Rectangle 2"/>
          <p:cNvSpPr>
            <a:spLocks noGrp="1" noRot="1" noChangeAspect="1" noChangeArrowheads="1" noTextEdit="1"/>
          </p:cNvSpPr>
          <p:nvPr>
            <p:ph type="sldImg"/>
          </p:nvPr>
        </p:nvSpPr>
        <p:spPr>
          <a:xfrm>
            <a:off x="1247775" y="468313"/>
            <a:ext cx="4802188" cy="3600450"/>
          </a:xfrm>
          <a:ln/>
        </p:spPr>
      </p:sp>
      <p:sp>
        <p:nvSpPr>
          <p:cNvPr id="88068"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The Interior Least Tern and the Pallid Sturgeon potentially occur within the project area.  </a:t>
            </a:r>
          </a:p>
          <a:p>
            <a:pPr eaLnBrk="1" hangingPunct="1"/>
            <a:r>
              <a:rPr lang="en-US" altLang="en-US" sz="1400" dirty="0">
                <a:latin typeface="Arial" pitchFamily="34" charset="0"/>
              </a:rPr>
              <a:t>To minimize or mitigate the potential impacts, consultation will be undertaken with the Louisiana Natural Heritage Program (LNHP) if construction activities are scheduled during their breeding seasons:</a:t>
            </a:r>
          </a:p>
          <a:p>
            <a:pPr eaLnBrk="1" hangingPunct="1"/>
            <a:r>
              <a:rPr lang="en-US" altLang="en-US" sz="1400" dirty="0">
                <a:latin typeface="Arial" pitchFamily="34" charset="0"/>
              </a:rPr>
              <a:t>Late April through August for the Interior Least Tern, and</a:t>
            </a:r>
          </a:p>
          <a:p>
            <a:pPr eaLnBrk="1" hangingPunct="1"/>
            <a:r>
              <a:rPr lang="en-US" altLang="en-US" sz="1400" dirty="0">
                <a:latin typeface="Arial" pitchFamily="34" charset="0"/>
              </a:rPr>
              <a:t>May through August for the Pallid Sturgeon.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4C937B87-093B-4FF4-83B9-EA6234B19CC8}" type="slidenum">
              <a:rPr lang="en-US" altLang="en-US" sz="1300" b="0">
                <a:solidFill>
                  <a:schemeClr val="tx1"/>
                </a:solidFill>
              </a:rPr>
              <a:pPr/>
              <a:t>39</a:t>
            </a:fld>
            <a:endParaRPr lang="en-US" altLang="en-US" sz="1300" b="0" dirty="0">
              <a:solidFill>
                <a:schemeClr val="tx1"/>
              </a:solidFill>
            </a:endParaRPr>
          </a:p>
        </p:txBody>
      </p:sp>
      <p:sp>
        <p:nvSpPr>
          <p:cNvPr id="89091" name="Rectangle 2"/>
          <p:cNvSpPr>
            <a:spLocks noGrp="1" noRot="1" noChangeAspect="1" noChangeArrowheads="1" noTextEdit="1"/>
          </p:cNvSpPr>
          <p:nvPr>
            <p:ph type="sldImg"/>
          </p:nvPr>
        </p:nvSpPr>
        <p:spPr>
          <a:xfrm>
            <a:off x="1247775" y="468313"/>
            <a:ext cx="4802188" cy="3600450"/>
          </a:xfrm>
          <a:ln/>
        </p:spPr>
      </p:sp>
      <p:sp>
        <p:nvSpPr>
          <p:cNvPr id="89092"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Indirect impacts are those that result from the project, but later in time or farther removed in distance.</a:t>
            </a:r>
          </a:p>
          <a:p>
            <a:pPr eaLnBrk="1" hangingPunct="1"/>
            <a:r>
              <a:rPr lang="en-US" altLang="en-US" sz="1400" dirty="0">
                <a:latin typeface="Arial" pitchFamily="34" charset="0"/>
              </a:rPr>
              <a:t>Indirect impacts resulting from construction will be addressed through the permit process. Longer term indirect impacts may result from the future location of development in proximity to the project that would change travel patterns.</a:t>
            </a:r>
          </a:p>
          <a:p>
            <a:pPr eaLnBrk="1" hangingPunct="1"/>
            <a:r>
              <a:rPr lang="en-US" altLang="en-US" sz="1400" dirty="0">
                <a:latin typeface="Arial" pitchFamily="34" charset="0"/>
              </a:rPr>
              <a:t>Cumulative impacts are those that result from the incremental impact of the project when added to other past, present, and foreseeable future actions.</a:t>
            </a:r>
          </a:p>
          <a:p>
            <a:pPr eaLnBrk="1" hangingPunct="1"/>
            <a:r>
              <a:rPr lang="en-US" altLang="en-US" sz="1400" dirty="0">
                <a:latin typeface="Arial" pitchFamily="34" charset="0"/>
              </a:rPr>
              <a:t>Cumulative impacts will be addressed during final design. The only one identified at this time is the increase in impervious surfaces resulting from new roadways and from future development attracted by improved transportation.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260475" y="720725"/>
            <a:ext cx="4797425" cy="3598863"/>
          </a:xfrm>
          <a:ln/>
        </p:spPr>
      </p:sp>
      <p:sp>
        <p:nvSpPr>
          <p:cNvPr id="201731" name="Rectangle 3"/>
          <p:cNvSpPr>
            <a:spLocks noGrp="1" noChangeArrowheads="1"/>
          </p:cNvSpPr>
          <p:nvPr>
            <p:ph type="body" idx="1"/>
          </p:nvPr>
        </p:nvSpPr>
        <p:spPr/>
        <p:txBody>
          <a:bodyPr/>
          <a:lstStyle/>
          <a:p>
            <a:pPr eaLnBrk="1" hangingPunct="1">
              <a:buFont typeface="Wingdings" pitchFamily="2" charset="2"/>
              <a:buNone/>
              <a:defRPr/>
            </a:pPr>
            <a:r>
              <a:rPr lang="en-US" sz="1400" dirty="0">
                <a:solidFill>
                  <a:srgbClr val="003300"/>
                </a:solidFill>
                <a:effectLst>
                  <a:outerShdw blurRad="38100" dist="38100" dir="2700000" algn="tl">
                    <a:srgbClr val="C0C0C0"/>
                  </a:outerShdw>
                </a:effectLst>
              </a:rPr>
              <a:t>The Environmental Assessment tasks are intended to</a:t>
            </a:r>
          </a:p>
          <a:p>
            <a:pPr eaLnBrk="1" hangingPunct="1">
              <a:buFont typeface="Wingdings" pitchFamily="2" charset="2"/>
              <a:buNone/>
              <a:defRPr/>
            </a:pPr>
            <a:endParaRPr lang="en-US" sz="1400" dirty="0">
              <a:solidFill>
                <a:srgbClr val="003300"/>
              </a:solidFill>
              <a:effectLst>
                <a:outerShdw blurRad="38100" dist="38100" dir="2700000" algn="tl">
                  <a:srgbClr val="C0C0C0"/>
                </a:outerShdw>
              </a:effectLst>
            </a:endParaRPr>
          </a:p>
          <a:p>
            <a:pPr eaLnBrk="1" hangingPunct="1">
              <a:buFont typeface="Wingdings" pitchFamily="2" charset="2"/>
              <a:buNone/>
              <a:defRPr/>
            </a:pPr>
            <a:r>
              <a:rPr lang="en-US" sz="1400" dirty="0">
                <a:solidFill>
                  <a:srgbClr val="003300"/>
                </a:solidFill>
                <a:effectLst>
                  <a:outerShdw blurRad="38100" dist="38100" dir="2700000" algn="tl">
                    <a:srgbClr val="C0C0C0"/>
                  </a:outerShdw>
                </a:effectLst>
              </a:rPr>
              <a:t>Establish a Project Purpose and Need;</a:t>
            </a:r>
          </a:p>
          <a:p>
            <a:pPr eaLnBrk="1" hangingPunct="1">
              <a:buFont typeface="Wingdings" pitchFamily="2" charset="2"/>
              <a:buNone/>
              <a:defRPr/>
            </a:pPr>
            <a:r>
              <a:rPr lang="en-US" sz="1400" dirty="0">
                <a:solidFill>
                  <a:srgbClr val="003300"/>
                </a:solidFill>
                <a:effectLst>
                  <a:outerShdw blurRad="38100" dist="38100" dir="2700000" algn="tl">
                    <a:srgbClr val="C0C0C0"/>
                  </a:outerShdw>
                </a:effectLst>
              </a:rPr>
              <a:t>Forecast Traffic and  Level of Service (LOS) for the implementation year (2016) and the Design Year (2036);</a:t>
            </a:r>
          </a:p>
          <a:p>
            <a:pPr eaLnBrk="1" hangingPunct="1">
              <a:buFont typeface="Wingdings" pitchFamily="2" charset="2"/>
              <a:buNone/>
              <a:defRPr/>
            </a:pPr>
            <a:r>
              <a:rPr lang="en-US" sz="1400" dirty="0">
                <a:solidFill>
                  <a:srgbClr val="003300"/>
                </a:solidFill>
                <a:effectLst>
                  <a:outerShdw blurRad="38100" dist="38100" dir="2700000" algn="tl">
                    <a:srgbClr val="C0C0C0"/>
                  </a:outerShdw>
                </a:effectLst>
              </a:rPr>
              <a:t>Investigate Design Concepts that support the Purpose and Need;  </a:t>
            </a:r>
          </a:p>
          <a:p>
            <a:pPr eaLnBrk="1" hangingPunct="1">
              <a:buFont typeface="Wingdings" pitchFamily="2" charset="2"/>
              <a:buNone/>
              <a:defRPr/>
            </a:pPr>
            <a:r>
              <a:rPr lang="en-US" sz="1400" dirty="0">
                <a:solidFill>
                  <a:srgbClr val="003300"/>
                </a:solidFill>
                <a:effectLst>
                  <a:outerShdw blurRad="38100" dist="38100" dir="2700000" algn="tl">
                    <a:srgbClr val="C0C0C0"/>
                  </a:outerShdw>
                </a:effectLst>
              </a:rPr>
              <a:t>Conduct an Environmental Assessment in accordance with the National Environmental Policy Act (NEPA) to assure that there are no significant impacts; and </a:t>
            </a:r>
          </a:p>
          <a:p>
            <a:pPr eaLnBrk="1" hangingPunct="1">
              <a:buFont typeface="Wingdings" pitchFamily="2" charset="2"/>
              <a:buNone/>
              <a:defRPr/>
            </a:pPr>
            <a:r>
              <a:rPr lang="en-US" sz="1400" dirty="0">
                <a:solidFill>
                  <a:srgbClr val="003300"/>
                </a:solidFill>
                <a:effectLst>
                  <a:outerShdw blurRad="38100" dist="38100" dir="2700000" algn="tl">
                    <a:srgbClr val="C0C0C0"/>
                  </a:outerShdw>
                </a:effectLst>
              </a:rPr>
              <a:t>Estimate  Probable Costs for Construction, Right-of-way, and professional fees.</a:t>
            </a:r>
          </a:p>
          <a:p>
            <a:pPr eaLnBrk="1" hangingPunct="1">
              <a:buFont typeface="Wingdings" pitchFamily="2" charset="2"/>
              <a:buNone/>
              <a:defRPr/>
            </a:pPr>
            <a:endParaRPr lang="en-US" sz="1400" dirty="0">
              <a:solidFill>
                <a:srgbClr val="003300"/>
              </a:solidFill>
              <a:effectLst>
                <a:outerShdw blurRad="38100" dist="38100" dir="2700000" algn="tl">
                  <a:srgbClr val="C0C0C0"/>
                </a:outerShdw>
              </a:effectLst>
            </a:endParaRPr>
          </a:p>
          <a:p>
            <a:pPr eaLnBrk="1" hangingPunct="1">
              <a:buFont typeface="Wingdings" pitchFamily="2" charset="2"/>
              <a:buNone/>
              <a:defRPr/>
            </a:pPr>
            <a:r>
              <a:rPr lang="en-US" sz="1400" dirty="0">
                <a:solidFill>
                  <a:srgbClr val="003300"/>
                </a:solidFill>
                <a:effectLst>
                  <a:outerShdw blurRad="38100" dist="38100" dir="2700000" algn="tl">
                    <a:srgbClr val="C0C0C0"/>
                  </a:outerShdw>
                </a:effectLst>
              </a:rPr>
              <a:t>These tasks have been completed and the findings are found in the Draft Environmental Assessment.</a:t>
            </a:r>
          </a:p>
          <a:p>
            <a:pPr eaLnBrk="1" hangingPunct="1">
              <a:buFont typeface="Wingdings" pitchFamily="2" charset="2"/>
              <a:buNone/>
              <a:defRPr/>
            </a:pPr>
            <a:r>
              <a:rPr lang="en-US" sz="1400" dirty="0">
                <a:solidFill>
                  <a:srgbClr val="003300"/>
                </a:solidFill>
                <a:effectLst>
                  <a:outerShdw blurRad="38100" dist="38100" dir="2700000" algn="tl">
                    <a:srgbClr val="C0C0C0"/>
                  </a:outerShdw>
                </a:effectLst>
              </a:rPr>
              <a:t>The remaining tasks include receiving your comments, and DOTD and FHWA  selecting a Preferred Alternative.</a:t>
            </a:r>
          </a:p>
          <a:p>
            <a:pPr eaLnBrk="1" hangingPunct="1">
              <a:buFont typeface="Wingdings" pitchFamily="2" charset="2"/>
              <a:buNone/>
              <a:defRPr/>
            </a:pPr>
            <a:endParaRPr lang="en-US" sz="1400" dirty="0"/>
          </a:p>
          <a:p>
            <a:pPr eaLnBrk="1" hangingPunct="1">
              <a:defRPr/>
            </a:pPr>
            <a:endParaRPr lang="en-US" dirty="0" smtClean="0"/>
          </a:p>
          <a:p>
            <a:pPr eaLnBrk="1" hangingPunct="1">
              <a:defRPr/>
            </a:pPr>
            <a:endParaRPr lang="en-US" sz="1500" dirty="0"/>
          </a:p>
          <a:p>
            <a:pPr eaLnBrk="1" hangingPunct="1">
              <a:defRPr/>
            </a:pPr>
            <a:endParaRPr lang="en-US" sz="1500" dirty="0"/>
          </a:p>
          <a:p>
            <a:pPr eaLnBrk="1" hangingPunct="1">
              <a:defRPr/>
            </a:pPr>
            <a:endParaRPr lang="en-US" sz="1500" dirty="0"/>
          </a:p>
          <a:p>
            <a:pPr eaLnBrk="1" hangingPunct="1">
              <a:defRPr/>
            </a:pPr>
            <a:endParaRPr lang="en-US" dirty="0" smtClean="0"/>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F26701C0-0D2E-4B74-BA19-51AE549AE3C1}" type="slidenum">
              <a:rPr lang="en-US" altLang="en-US" sz="1300" b="0">
                <a:solidFill>
                  <a:srgbClr val="000000"/>
                </a:solidFill>
              </a:rPr>
              <a:pPr/>
              <a:t>40</a:t>
            </a:fld>
            <a:endParaRPr lang="en-US" altLang="en-US" sz="1300" b="0" dirty="0">
              <a:solidFill>
                <a:srgbClr val="000000"/>
              </a:solidFill>
            </a:endParaRPr>
          </a:p>
        </p:txBody>
      </p:sp>
      <p:sp>
        <p:nvSpPr>
          <p:cNvPr id="90115" name="Rectangle 2"/>
          <p:cNvSpPr>
            <a:spLocks noGrp="1" noRot="1" noChangeAspect="1" noChangeArrowheads="1" noTextEdit="1"/>
          </p:cNvSpPr>
          <p:nvPr>
            <p:ph type="sldImg"/>
          </p:nvPr>
        </p:nvSpPr>
        <p:spPr>
          <a:xfrm>
            <a:off x="1247775" y="468313"/>
            <a:ext cx="4802188" cy="3600450"/>
          </a:xfrm>
          <a:ln/>
        </p:spPr>
      </p:sp>
      <p:sp>
        <p:nvSpPr>
          <p:cNvPr id="90116" name="Rectangle 3"/>
          <p:cNvSpPr>
            <a:spLocks noGrp="1" noChangeArrowheads="1"/>
          </p:cNvSpPr>
          <p:nvPr>
            <p:ph type="body" idx="1"/>
          </p:nvPr>
        </p:nvSpPr>
        <p:spPr>
          <a:xfrm>
            <a:off x="568325" y="4319589"/>
            <a:ext cx="6096000" cy="456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3" tIns="47377" rIns="94753" bIns="47377"/>
          <a:lstStyle/>
          <a:p>
            <a:pPr eaLnBrk="1" hangingPunct="1"/>
            <a:r>
              <a:rPr lang="en-US" altLang="en-US" sz="1400" dirty="0">
                <a:latin typeface="Arial" pitchFamily="34" charset="0"/>
              </a:rPr>
              <a:t>The resources and conditions that are subject to temporary construction impacts will be avoided, minimized, and mitigated through: the development and implementation of plans to assure the use of BMP; a maintenance of traffic plan; and the permit process.  Resources and conditions that potentially would be affected include:</a:t>
            </a:r>
          </a:p>
          <a:p>
            <a:pPr eaLnBrk="1" hangingPunct="1"/>
            <a:r>
              <a:rPr lang="en-US" altLang="en-US" sz="1400" dirty="0">
                <a:latin typeface="Arial" pitchFamily="34" charset="0"/>
              </a:rPr>
              <a:t>Air Quality</a:t>
            </a:r>
          </a:p>
          <a:p>
            <a:pPr eaLnBrk="1" hangingPunct="1"/>
            <a:r>
              <a:rPr lang="en-US" altLang="en-US" sz="1400" dirty="0">
                <a:latin typeface="Arial" pitchFamily="34" charset="0"/>
              </a:rPr>
              <a:t>Water Quality</a:t>
            </a:r>
          </a:p>
          <a:p>
            <a:pPr eaLnBrk="1" hangingPunct="1"/>
            <a:r>
              <a:rPr lang="en-US" altLang="en-US" sz="1400" dirty="0">
                <a:latin typeface="Arial" pitchFamily="34" charset="0"/>
              </a:rPr>
              <a:t>Traffic and Construction Noise</a:t>
            </a:r>
          </a:p>
          <a:p>
            <a:pPr eaLnBrk="1" hangingPunct="1"/>
            <a:r>
              <a:rPr lang="en-US" altLang="en-US" sz="1400" dirty="0">
                <a:latin typeface="Arial" pitchFamily="34" charset="0"/>
              </a:rPr>
              <a:t>Traffic Operations and</a:t>
            </a:r>
          </a:p>
          <a:p>
            <a:pPr eaLnBrk="1" hangingPunct="1"/>
            <a:r>
              <a:rPr lang="en-US" altLang="en-US" sz="1400" dirty="0">
                <a:latin typeface="Arial" pitchFamily="34" charset="0"/>
              </a:rPr>
              <a:t>Navigation</a:t>
            </a:r>
          </a:p>
          <a:p>
            <a:pPr eaLnBrk="1" hangingPunct="1"/>
            <a:endParaRPr lang="en-US" altLang="en-US" dirty="0"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260475" y="720725"/>
            <a:ext cx="4797425" cy="3598863"/>
          </a:xfrm>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500" dirty="0">
              <a:latin typeface="Arial" pitchFamily="34" charset="0"/>
            </a:endParaRPr>
          </a:p>
          <a:p>
            <a:pPr eaLnBrk="1" hangingPunct="1"/>
            <a:endParaRPr lang="en-US" altLang="en-US" dirty="0" smtClean="0">
              <a:latin typeface="Arial" pitchFamily="34" charset="0"/>
            </a:endParaRPr>
          </a:p>
        </p:txBody>
      </p:sp>
      <p:sp>
        <p:nvSpPr>
          <p:cNvPr id="91140" name="Rectangle 1"/>
          <p:cNvSpPr>
            <a:spLocks noChangeArrowheads="1"/>
          </p:cNvSpPr>
          <p:nvPr/>
        </p:nvSpPr>
        <p:spPr bwMode="auto">
          <a:xfrm>
            <a:off x="1219200" y="4572000"/>
            <a:ext cx="4876800" cy="353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1400" b="1">
                <a:solidFill>
                  <a:srgbClr val="003399"/>
                </a:solidFill>
                <a:latin typeface="Arial" pitchFamily="34" charset="0"/>
              </a:defRPr>
            </a:lvl1pPr>
            <a:lvl2pPr marL="742950" indent="-285750">
              <a:defRPr sz="1400" b="1">
                <a:solidFill>
                  <a:srgbClr val="003399"/>
                </a:solidFill>
                <a:latin typeface="Arial" pitchFamily="34" charset="0"/>
              </a:defRPr>
            </a:lvl2pPr>
            <a:lvl3pPr marL="1143000" indent="-228600">
              <a:defRPr sz="1400" b="1">
                <a:solidFill>
                  <a:srgbClr val="003399"/>
                </a:solidFill>
                <a:latin typeface="Arial" pitchFamily="34" charset="0"/>
              </a:defRPr>
            </a:lvl3pPr>
            <a:lvl4pPr marL="1600200" indent="-228600">
              <a:defRPr sz="1400" b="1">
                <a:solidFill>
                  <a:srgbClr val="003399"/>
                </a:solidFill>
                <a:latin typeface="Arial" pitchFamily="34" charset="0"/>
              </a:defRPr>
            </a:lvl4pPr>
            <a:lvl5pPr marL="2057400" indent="-228600">
              <a:defRPr sz="1400" b="1">
                <a:solidFill>
                  <a:srgbClr val="003399"/>
                </a:solidFill>
                <a:latin typeface="Arial" pitchFamily="34" charset="0"/>
              </a:defRPr>
            </a:lvl5pPr>
            <a:lvl6pPr marL="2514600" indent="-228600" algn="ctr" eaLnBrk="0" fontAlgn="base" hangingPunct="0">
              <a:spcBef>
                <a:spcPct val="0"/>
              </a:spcBef>
              <a:spcAft>
                <a:spcPct val="0"/>
              </a:spcAft>
              <a:defRPr sz="1400" b="1">
                <a:solidFill>
                  <a:srgbClr val="003399"/>
                </a:solidFill>
                <a:latin typeface="Arial" pitchFamily="34" charset="0"/>
              </a:defRPr>
            </a:lvl6pPr>
            <a:lvl7pPr marL="2971800" indent="-228600" algn="ctr" eaLnBrk="0" fontAlgn="base" hangingPunct="0">
              <a:spcBef>
                <a:spcPct val="0"/>
              </a:spcBef>
              <a:spcAft>
                <a:spcPct val="0"/>
              </a:spcAft>
              <a:defRPr sz="1400" b="1">
                <a:solidFill>
                  <a:srgbClr val="003399"/>
                </a:solidFill>
                <a:latin typeface="Arial" pitchFamily="34" charset="0"/>
              </a:defRPr>
            </a:lvl7pPr>
            <a:lvl8pPr marL="3429000" indent="-228600" algn="ctr" eaLnBrk="0" fontAlgn="base" hangingPunct="0">
              <a:spcBef>
                <a:spcPct val="0"/>
              </a:spcBef>
              <a:spcAft>
                <a:spcPct val="0"/>
              </a:spcAft>
              <a:defRPr sz="1400" b="1">
                <a:solidFill>
                  <a:srgbClr val="003399"/>
                </a:solidFill>
                <a:latin typeface="Arial" pitchFamily="34" charset="0"/>
              </a:defRPr>
            </a:lvl8pPr>
            <a:lvl9pPr marL="3886200" indent="-228600" algn="ctr" eaLnBrk="0" fontAlgn="base" hangingPunct="0">
              <a:spcBef>
                <a:spcPct val="0"/>
              </a:spcBef>
              <a:spcAft>
                <a:spcPct val="0"/>
              </a:spcAft>
              <a:defRPr sz="1400" b="1">
                <a:solidFill>
                  <a:srgbClr val="003399"/>
                </a:solidFill>
                <a:latin typeface="Arial" pitchFamily="34" charset="0"/>
              </a:defRPr>
            </a:lvl9pPr>
          </a:lstStyle>
          <a:p>
            <a:pPr algn="l"/>
            <a:r>
              <a:rPr lang="en-US" altLang="en-US" b="0" dirty="0">
                <a:solidFill>
                  <a:schemeClr val="tx1"/>
                </a:solidFill>
              </a:rPr>
              <a:t>Section 4(f) requires a Draft Evaluation of parks, publicly owned recreation facilities, and historic sites potentially affected by a project.  This document, found in Chapter 5 of the EA, has a comment period coincident with the EA.</a:t>
            </a:r>
          </a:p>
          <a:p>
            <a:pPr algn="l"/>
            <a:endParaRPr lang="en-US" altLang="en-US" b="0" dirty="0">
              <a:solidFill>
                <a:schemeClr val="tx1"/>
              </a:solidFill>
            </a:endParaRPr>
          </a:p>
          <a:p>
            <a:pPr algn="l"/>
            <a:r>
              <a:rPr lang="en-US" altLang="en-US" b="0" dirty="0">
                <a:solidFill>
                  <a:schemeClr val="tx1"/>
                </a:solidFill>
              </a:rPr>
              <a:t>The recreational facilities in the project area include the Arthur Ray Teague Jogging Trail, the Red River Bicycle Trail, and the Charles and Marie Hamel Memorial Park.  </a:t>
            </a:r>
          </a:p>
          <a:p>
            <a:pPr algn="l"/>
            <a:endParaRPr lang="en-US" altLang="en-US" b="0" dirty="0">
              <a:solidFill>
                <a:schemeClr val="tx1"/>
              </a:solidFill>
            </a:endParaRPr>
          </a:p>
          <a:p>
            <a:pPr algn="l"/>
            <a:r>
              <a:rPr lang="en-US" altLang="en-US" b="0" dirty="0">
                <a:solidFill>
                  <a:schemeClr val="tx1"/>
                </a:solidFill>
              </a:rPr>
              <a:t>The project would not constitute a 4(f) impact to these facilities.</a:t>
            </a:r>
          </a:p>
          <a:p>
            <a:pPr algn="l"/>
            <a:endParaRPr lang="en-US" altLang="en-US" b="0" dirty="0">
              <a:solidFill>
                <a:schemeClr val="tx1"/>
              </a:solidFill>
            </a:endParaRPr>
          </a:p>
          <a:p>
            <a:pPr algn="l"/>
            <a:r>
              <a:rPr lang="en-US" altLang="en-US" b="0" dirty="0">
                <a:solidFill>
                  <a:schemeClr val="tx1"/>
                </a:solidFill>
              </a:rPr>
              <a:t>The historic resource in the project area is the existing Jimmie Davis Bridge.  In consultation with the SHPO, it has been determined that Bridge Alternative 7 would not affect this resource. </a:t>
            </a: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260475" y="720725"/>
            <a:ext cx="4797425" cy="3598863"/>
          </a:xfrm>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15" indent="-285715">
              <a:buFontTx/>
              <a:buChar char="•"/>
            </a:pPr>
            <a:r>
              <a:rPr lang="en-US" altLang="en-US" sz="1400" dirty="0">
                <a:latin typeface="Arial" pitchFamily="34" charset="0"/>
              </a:rPr>
              <a:t>Following this Public Hearing you have an opportunity to submit additional comments by mail or e-mail through the end of the comment period on January 25.</a:t>
            </a:r>
          </a:p>
          <a:p>
            <a:pPr marL="285715" indent="-285715">
              <a:buFontTx/>
              <a:buChar char="•"/>
            </a:pPr>
            <a:r>
              <a:rPr lang="en-US" altLang="en-US" sz="1400" dirty="0">
                <a:latin typeface="Arial" pitchFamily="34" charset="0"/>
              </a:rPr>
              <a:t>After consideration of all comments, the DOTD and the FHWA will select a Preferred Alternative.</a:t>
            </a:r>
          </a:p>
          <a:p>
            <a:pPr marL="285715" indent="-285715">
              <a:buFontTx/>
              <a:buChar char="•"/>
            </a:pPr>
            <a:r>
              <a:rPr lang="en-US" altLang="en-US" sz="1400" dirty="0">
                <a:latin typeface="Arial" pitchFamily="34" charset="0"/>
              </a:rPr>
              <a:t>A Final Environmental Assessment and a Finding of No Significant Impact (FONSI) will be prepared to conclude the NEPA process.</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7BA1BAC0-C06B-4912-B0B1-64FA3AE28759}" type="slidenum">
              <a:rPr lang="en-US" altLang="en-US" sz="1300" b="0">
                <a:solidFill>
                  <a:schemeClr val="tx1"/>
                </a:solidFill>
              </a:rPr>
              <a:pPr/>
              <a:t>42</a:t>
            </a:fld>
            <a:endParaRPr lang="en-US" altLang="en-US" sz="1300" b="0" dirty="0">
              <a:solidFill>
                <a:schemeClr val="tx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241FE085-62E8-4EB7-91C6-5B5BC95A12C2}" type="slidenum">
              <a:rPr lang="en-US" altLang="en-US" sz="1300" b="0">
                <a:solidFill>
                  <a:schemeClr val="tx1"/>
                </a:solidFill>
              </a:rPr>
              <a:pPr/>
              <a:t>43</a:t>
            </a:fld>
            <a:endParaRPr lang="en-US" altLang="en-US" sz="1300" b="0" dirty="0">
              <a:solidFill>
                <a:schemeClr val="tx1"/>
              </a:solidFill>
            </a:endParaRPr>
          </a:p>
        </p:txBody>
      </p:sp>
      <p:sp>
        <p:nvSpPr>
          <p:cNvPr id="93187" name="Rectangle 2"/>
          <p:cNvSpPr>
            <a:spLocks noGrp="1" noRot="1" noChangeAspect="1" noChangeArrowheads="1" noTextEdit="1"/>
          </p:cNvSpPr>
          <p:nvPr>
            <p:ph type="sldImg"/>
          </p:nvPr>
        </p:nvSpPr>
        <p:spPr>
          <a:xfrm>
            <a:off x="1260475" y="720725"/>
            <a:ext cx="4797425" cy="3598863"/>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500" dirty="0">
                <a:latin typeface="Arial" pitchFamily="34" charset="0"/>
              </a:rPr>
              <a:t>Read Slide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500797C4-C12D-47EB-B74A-D429DE32AFDB}" type="slidenum">
              <a:rPr lang="en-US" altLang="en-US" sz="1300" b="0">
                <a:solidFill>
                  <a:schemeClr val="tx1"/>
                </a:solidFill>
              </a:rPr>
              <a:pPr/>
              <a:t>44</a:t>
            </a:fld>
            <a:endParaRPr lang="en-US" altLang="en-US" sz="1300" b="0" dirty="0">
              <a:solidFill>
                <a:schemeClr val="tx1"/>
              </a:solidFill>
            </a:endParaRPr>
          </a:p>
        </p:txBody>
      </p:sp>
      <p:sp>
        <p:nvSpPr>
          <p:cNvPr id="94211" name="Rectangle 2"/>
          <p:cNvSpPr>
            <a:spLocks noGrp="1" noRot="1" noChangeAspect="1" noChangeArrowheads="1" noTextEdit="1"/>
          </p:cNvSpPr>
          <p:nvPr>
            <p:ph type="sldImg"/>
          </p:nvPr>
        </p:nvSpPr>
        <p:spPr>
          <a:xfrm>
            <a:off x="1260475" y="720725"/>
            <a:ext cx="4797425" cy="3598863"/>
          </a:xfrm>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500" dirty="0">
                <a:latin typeface="Arial" pitchFamily="34" charset="0"/>
              </a:rPr>
              <a:t>Read from slide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892B0A9C-B4F6-4CA9-A7F5-BCD26AD3016A}" type="slidenum">
              <a:rPr lang="en-US" altLang="en-US" sz="1300" b="0">
                <a:solidFill>
                  <a:schemeClr val="tx1"/>
                </a:solidFill>
              </a:rPr>
              <a:pPr/>
              <a:t>45</a:t>
            </a:fld>
            <a:endParaRPr lang="en-US" altLang="en-US" sz="1300" b="0" dirty="0">
              <a:solidFill>
                <a:schemeClr val="tx1"/>
              </a:solidFill>
            </a:endParaRPr>
          </a:p>
        </p:txBody>
      </p:sp>
      <p:sp>
        <p:nvSpPr>
          <p:cNvPr id="95235" name="Rectangle 2"/>
          <p:cNvSpPr>
            <a:spLocks noGrp="1" noRot="1" noChangeAspect="1" noChangeArrowheads="1" noTextEdit="1"/>
          </p:cNvSpPr>
          <p:nvPr>
            <p:ph type="sldImg"/>
          </p:nvPr>
        </p:nvSpPr>
        <p:spPr>
          <a:xfrm>
            <a:off x="1260475" y="720725"/>
            <a:ext cx="4797425" cy="3598863"/>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500" dirty="0">
                <a:latin typeface="Arial" pitchFamily="34" charset="0"/>
              </a:rPr>
              <a:t>Again, thank you for you participation in this Public Meeting. </a:t>
            </a:r>
          </a:p>
          <a:p>
            <a:pPr eaLnBrk="1" hangingPunct="1"/>
            <a:endParaRPr lang="en-US" altLang="en-US" sz="1500" dirty="0">
              <a:latin typeface="Arial" pitchFamily="34" charset="0"/>
            </a:endParaRPr>
          </a:p>
          <a:p>
            <a:pPr eaLnBrk="1" hangingPunct="1"/>
            <a:r>
              <a:rPr lang="en-US" altLang="en-US" sz="1500" dirty="0">
                <a:latin typeface="Arial" pitchFamily="34" charset="0"/>
              </a:rPr>
              <a:t>The presentation will repeat every 30 minutes</a:t>
            </a:r>
          </a:p>
          <a:p>
            <a:pPr eaLnBrk="1" hangingPunct="1"/>
            <a:endParaRPr lang="en-US" altLang="en-US" sz="1500"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A8B20C98-996C-4CBB-A176-58238646AB7E}" type="slidenum">
              <a:rPr lang="en-US" altLang="en-US" sz="1300" b="0">
                <a:solidFill>
                  <a:schemeClr val="tx1"/>
                </a:solidFill>
              </a:rPr>
              <a:pPr/>
              <a:t>5</a:t>
            </a:fld>
            <a:endParaRPr lang="en-US" altLang="en-US" sz="1300" b="0" dirty="0">
              <a:solidFill>
                <a:schemeClr val="tx1"/>
              </a:solidFill>
            </a:endParaRPr>
          </a:p>
        </p:txBody>
      </p:sp>
      <p:sp>
        <p:nvSpPr>
          <p:cNvPr id="54275" name="Rectangle 2"/>
          <p:cNvSpPr>
            <a:spLocks noGrp="1" noRot="1" noChangeAspect="1" noChangeArrowheads="1" noTextEdit="1"/>
          </p:cNvSpPr>
          <p:nvPr>
            <p:ph type="sldImg"/>
          </p:nvPr>
        </p:nvSpPr>
        <p:spPr>
          <a:xfrm>
            <a:off x="1257300" y="720725"/>
            <a:ext cx="4802188" cy="3600450"/>
          </a:xfrm>
          <a:ln/>
        </p:spPr>
      </p:sp>
      <p:sp>
        <p:nvSpPr>
          <p:cNvPr id="54276" name="Rectangle 3"/>
          <p:cNvSpPr>
            <a:spLocks noGrp="1" noChangeArrowheads="1"/>
          </p:cNvSpPr>
          <p:nvPr>
            <p:ph type="body" idx="1"/>
          </p:nvPr>
        </p:nvSpPr>
        <p:spPr>
          <a:xfrm>
            <a:off x="914401" y="4495800"/>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itchFamily="34" charset="0"/>
              </a:rPr>
              <a:t>The Project  Area extends along LA 511 from its intersection with East Dixie Meadow Road in Caddo Parish, across the Red River, to its intersection with Barksdale Boulevard, US 71, in Bossier Parish. </a:t>
            </a:r>
          </a:p>
          <a:p>
            <a:pPr eaLnBrk="1" hangingPunct="1"/>
            <a:endParaRPr lang="en-US" altLang="en-US" sz="1400" dirty="0">
              <a:latin typeface="Arial" pitchFamily="34" charset="0"/>
            </a:endParaRPr>
          </a:p>
          <a:p>
            <a:pPr eaLnBrk="1" hangingPunct="1"/>
            <a:endParaRPr lang="en-US" altLang="en-US" sz="1500" dirty="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260475" y="720725"/>
            <a:ext cx="4797425" cy="3598863"/>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itchFamily="34" charset="0"/>
              </a:rPr>
              <a:t>A draft purpose and need  statement was prepared during the Stage 0 Study.  It was refined and presented for comment at the Public Information Meeting. This slide presents the Purpose that was established following that meeting, and approved by the Federal Highway Administration.</a:t>
            </a:r>
          </a:p>
          <a:p>
            <a:pPr eaLnBrk="1" hangingPunct="1"/>
            <a:endParaRPr lang="en-US" altLang="en-US" sz="1400" dirty="0">
              <a:latin typeface="Arial" pitchFamily="34" charset="0"/>
            </a:endParaRPr>
          </a:p>
          <a:p>
            <a:pPr eaLnBrk="1" hangingPunct="1"/>
            <a:r>
              <a:rPr lang="en-US" altLang="en-US" sz="1400" dirty="0">
                <a:latin typeface="Arial" pitchFamily="34" charset="0"/>
              </a:rPr>
              <a:t>The following slides present the Needs for the project.</a:t>
            </a:r>
          </a:p>
        </p:txBody>
      </p:sp>
      <p:sp>
        <p:nvSpPr>
          <p:cNvPr id="2" name="Slide Number Placeholder 1"/>
          <p:cNvSpPr>
            <a:spLocks noGrp="1"/>
          </p:cNvSpPr>
          <p:nvPr>
            <p:ph type="sldNum" sz="quarter" idx="10"/>
          </p:nvPr>
        </p:nvSpPr>
        <p:spPr/>
        <p:txBody>
          <a:bodyPr/>
          <a:lstStyle/>
          <a:p>
            <a:pPr>
              <a:defRPr/>
            </a:pPr>
            <a:fld id="{B82F04C0-4976-4581-B1F9-3F2E9D05B886}"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a:p>
            <a:r>
              <a:rPr lang="en-US" altLang="en-US" sz="1400" dirty="0">
                <a:latin typeface="Arial" pitchFamily="34" charset="0"/>
              </a:rPr>
              <a:t>The existing bridge is a capacity constraint on the LA 511 corridor because it is a two lane link in what is otherwise a 5-lane roadway extending 5.35 miles from LA 523 to Barksdale Boulevard.</a:t>
            </a:r>
          </a:p>
          <a:p>
            <a:endParaRPr lang="en-US" altLang="en-US" sz="1400" dirty="0">
              <a:latin typeface="Arial" pitchFamily="34" charset="0"/>
            </a:endParaRPr>
          </a:p>
          <a:p>
            <a:r>
              <a:rPr lang="en-US" altLang="en-US" sz="1400" dirty="0">
                <a:latin typeface="Arial" pitchFamily="34" charset="0"/>
              </a:rPr>
              <a:t>Also, Average Daily Traffic (ADT) is expected to increase from </a:t>
            </a:r>
          </a:p>
          <a:p>
            <a:r>
              <a:rPr lang="en-US" altLang="en-US" sz="1400" dirty="0">
                <a:latin typeface="Arial" pitchFamily="34" charset="0"/>
              </a:rPr>
              <a:t>27,955 in 2013 to 36,780 in 2036.  </a:t>
            </a:r>
          </a:p>
          <a:p>
            <a:endParaRPr lang="en-US" altLang="en-US" sz="1400" dirty="0">
              <a:latin typeface="Arial" pitchFamily="34" charset="0"/>
            </a:endParaRPr>
          </a:p>
          <a:p>
            <a:r>
              <a:rPr lang="en-US" altLang="en-US" sz="1400" dirty="0">
                <a:latin typeface="Arial" pitchFamily="34" charset="0"/>
              </a:rPr>
              <a:t>These conditions affect the LOS of trips across the river.</a:t>
            </a:r>
          </a:p>
          <a:p>
            <a:r>
              <a:rPr lang="en-US" altLang="en-US" sz="1400" dirty="0">
                <a:latin typeface="Arial" pitchFamily="34" charset="0"/>
              </a:rPr>
              <a:t>The table shows how traffic is qualitatively described using letters with  LOS A being free flow and LOS F being gridlock.</a:t>
            </a:r>
          </a:p>
          <a:p>
            <a:endParaRPr lang="en-US" altLang="en-US" dirty="0" smtClean="0">
              <a:latin typeface="Arial" pitchFamily="34" charset="0"/>
            </a:endParaRPr>
          </a:p>
          <a:p>
            <a:endParaRPr lang="en-US" altLang="en-US" dirty="0" smtClean="0">
              <a:latin typeface="Arial"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C0F64342-DFC9-4E15-8E7E-EA977624A154}" type="slidenum">
              <a:rPr lang="en-US" altLang="en-US" sz="1300" b="0">
                <a:solidFill>
                  <a:schemeClr val="tx1"/>
                </a:solidFill>
              </a:rPr>
              <a:pPr/>
              <a:t>7</a:t>
            </a:fld>
            <a:endParaRPr lang="en-US" altLang="en-US" sz="1300" b="0" dirty="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1260475" y="720725"/>
            <a:ext cx="4797425" cy="3598863"/>
          </a:xfrm>
          <a:ln/>
        </p:spPr>
      </p:sp>
      <p:sp>
        <p:nvSpPr>
          <p:cNvPr id="57347" name="Notes Placeholder 2"/>
          <p:cNvSpPr>
            <a:spLocks noGrp="1"/>
          </p:cNvSpPr>
          <p:nvPr>
            <p:ph type="body" idx="1"/>
          </p:nvPr>
        </p:nvSpPr>
        <p:spPr>
          <a:xfrm>
            <a:off x="685801" y="4495800"/>
            <a:ext cx="5851525"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latin typeface="Arial" pitchFamily="34" charset="0"/>
            </a:endParaRPr>
          </a:p>
          <a:p>
            <a:r>
              <a:rPr lang="en-US" altLang="en-US" sz="1400" dirty="0">
                <a:latin typeface="Arial" pitchFamily="34" charset="0"/>
              </a:rPr>
              <a:t>In 2013, the LOS in both directions was LOS F during the AM peak and LOS E during the PM peak.  In 2036, it is expected to be LOS F in both directions during both peak periods.  To provide LOS C, two lanes in each direction are needed. </a:t>
            </a:r>
          </a:p>
          <a:p>
            <a:endParaRPr lang="en-US" altLang="en-US" sz="1400" dirty="0">
              <a:latin typeface="Arial" pitchFamily="34" charset="0"/>
            </a:endParaRPr>
          </a:p>
          <a:p>
            <a:r>
              <a:rPr lang="en-US" altLang="en-US" sz="1400" dirty="0">
                <a:latin typeface="Arial" pitchFamily="34" charset="0"/>
              </a:rPr>
              <a:t>In 2013, the signalized intersection of Jimmie Davis Highway and CenturyLink Center Drive / Zach Avenue at the bottom of the east bridge approach had LOS C.  In 2036, it is projected to have LOS D. </a:t>
            </a:r>
          </a:p>
          <a:p>
            <a:endParaRPr lang="en-US" altLang="en-US" sz="1400" dirty="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B71662C2-7DD7-4823-B6C2-1A196A80EB5E}" type="slidenum">
              <a:rPr lang="en-US" altLang="en-US" sz="1300" b="0">
                <a:solidFill>
                  <a:schemeClr val="tx1"/>
                </a:solidFill>
              </a:rPr>
              <a:pPr/>
              <a:t>8</a:t>
            </a:fld>
            <a:endParaRPr lang="en-US" altLang="en-US" sz="1300" b="0" dirty="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260475" y="720725"/>
            <a:ext cx="4797425" cy="3598863"/>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sz="1400" dirty="0">
                <a:latin typeface="Arial" pitchFamily="34" charset="0"/>
              </a:rPr>
              <a:t>Regional and local plans support a connection of the Clyde Fant Trail and the Arthur Ray Teague Trail to provide a river crossing for bicycles and pedestrians, including:</a:t>
            </a:r>
          </a:p>
          <a:p>
            <a:r>
              <a:rPr lang="en-US" altLang="en-US" sz="1400" dirty="0">
                <a:latin typeface="Arial" pitchFamily="34" charset="0"/>
              </a:rPr>
              <a:t>The </a:t>
            </a:r>
            <a:r>
              <a:rPr lang="en-US" altLang="en-US" sz="1400" i="1" dirty="0">
                <a:latin typeface="Arial" pitchFamily="34" charset="0"/>
              </a:rPr>
              <a:t>Northwest Louisiana Long Range Transportation Plan Update 2009-2030</a:t>
            </a:r>
            <a:r>
              <a:rPr lang="en-US" altLang="en-US" sz="1400" dirty="0">
                <a:latin typeface="Arial" pitchFamily="34" charset="0"/>
              </a:rPr>
              <a:t> that describes this project as LA 511 (Jimmie Davis Highway) Red River crossing - New 4-lane bridge structure with Bicycle Pedestrian facilities. </a:t>
            </a:r>
          </a:p>
          <a:p>
            <a:r>
              <a:rPr lang="en-US" altLang="en-US" sz="1400" dirty="0">
                <a:latin typeface="Arial" pitchFamily="34" charset="0"/>
              </a:rPr>
              <a:t>The </a:t>
            </a:r>
            <a:r>
              <a:rPr lang="en-US" altLang="en-US" sz="1400" i="1" dirty="0">
                <a:latin typeface="Arial" pitchFamily="34" charset="0"/>
              </a:rPr>
              <a:t>Bossier City Comprehensive Plan (2002)</a:t>
            </a:r>
            <a:r>
              <a:rPr lang="en-US" altLang="en-US" sz="1400" dirty="0">
                <a:latin typeface="Arial" pitchFamily="34" charset="0"/>
              </a:rPr>
              <a:t> that calls for</a:t>
            </a:r>
          </a:p>
          <a:p>
            <a:pPr lvl="1"/>
            <a:r>
              <a:rPr lang="en-US" altLang="en-US" sz="1400" dirty="0">
                <a:latin typeface="Arial" pitchFamily="34" charset="0"/>
              </a:rPr>
              <a:t>A Pedestrian crossing over the Red River, and </a:t>
            </a:r>
          </a:p>
          <a:p>
            <a:pPr lvl="1"/>
            <a:r>
              <a:rPr lang="en-US" altLang="en-US" sz="1400" dirty="0">
                <a:latin typeface="Arial" pitchFamily="34" charset="0"/>
              </a:rPr>
              <a:t>To connect a bike trail over to Shreveport: Jimmie Davis Bridge </a:t>
            </a:r>
          </a:p>
          <a:p>
            <a:r>
              <a:rPr lang="en-US" altLang="en-US" sz="1400" dirty="0">
                <a:latin typeface="Arial" pitchFamily="34" charset="0"/>
              </a:rPr>
              <a:t>The </a:t>
            </a:r>
            <a:r>
              <a:rPr lang="en-US" altLang="en-US" sz="1400" i="1" dirty="0">
                <a:latin typeface="Arial" pitchFamily="34" charset="0"/>
              </a:rPr>
              <a:t>Shreveport-Caddo 2030 Master Plan (2010) </a:t>
            </a:r>
            <a:r>
              <a:rPr lang="en-US" altLang="en-US" sz="1400" dirty="0">
                <a:latin typeface="Arial" pitchFamily="34" charset="0"/>
              </a:rPr>
              <a:t>that calls for</a:t>
            </a:r>
          </a:p>
          <a:p>
            <a:pPr lvl="1"/>
            <a:r>
              <a:rPr lang="en-US" altLang="en-US" sz="1400" dirty="0">
                <a:latin typeface="Arial" pitchFamily="34" charset="0"/>
              </a:rPr>
              <a:t>A “Complete Streets” policy that provides roadway space for bicycles, pedestrians, automobiles and transit vehicles, and integrates greenway and off-road bicycle routes with the roadway system, and</a:t>
            </a:r>
          </a:p>
          <a:p>
            <a:pPr lvl="1"/>
            <a:r>
              <a:rPr lang="en-US" altLang="en-US" sz="1400" dirty="0">
                <a:latin typeface="Arial" pitchFamily="34" charset="0"/>
              </a:rPr>
              <a:t>Integrated pedestrian networks and bikeways in the development of public spaces and linking community destinations through on- and off-street facilities.</a:t>
            </a:r>
          </a:p>
          <a:p>
            <a:endParaRPr lang="en-US" altLang="en-US" sz="1400" dirty="0">
              <a:latin typeface="Arial"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80">
              <a:defRPr sz="1400" b="1">
                <a:solidFill>
                  <a:srgbClr val="003399"/>
                </a:solidFill>
                <a:latin typeface="Arial" pitchFamily="34" charset="0"/>
              </a:defRPr>
            </a:lvl1pPr>
            <a:lvl2pPr marL="742858" indent="-285715" defTabSz="965080">
              <a:defRPr sz="1400" b="1">
                <a:solidFill>
                  <a:srgbClr val="003399"/>
                </a:solidFill>
                <a:latin typeface="Arial" pitchFamily="34" charset="0"/>
              </a:defRPr>
            </a:lvl2pPr>
            <a:lvl3pPr marL="1142858" indent="-228571" defTabSz="965080">
              <a:defRPr sz="1400" b="1">
                <a:solidFill>
                  <a:srgbClr val="003399"/>
                </a:solidFill>
                <a:latin typeface="Arial" pitchFamily="34" charset="0"/>
              </a:defRPr>
            </a:lvl3pPr>
            <a:lvl4pPr marL="1600001" indent="-228571" defTabSz="965080">
              <a:defRPr sz="1400" b="1">
                <a:solidFill>
                  <a:srgbClr val="003399"/>
                </a:solidFill>
                <a:latin typeface="Arial" pitchFamily="34" charset="0"/>
              </a:defRPr>
            </a:lvl4pPr>
            <a:lvl5pPr marL="2057144" indent="-228571" defTabSz="965080">
              <a:defRPr sz="1400" b="1">
                <a:solidFill>
                  <a:srgbClr val="003399"/>
                </a:solidFill>
                <a:latin typeface="Arial" pitchFamily="34" charset="0"/>
              </a:defRPr>
            </a:lvl5pPr>
            <a:lvl6pPr marL="2514288" indent="-228571" algn="ctr" defTabSz="965080" eaLnBrk="0" fontAlgn="base" hangingPunct="0">
              <a:spcBef>
                <a:spcPct val="0"/>
              </a:spcBef>
              <a:spcAft>
                <a:spcPct val="0"/>
              </a:spcAft>
              <a:defRPr sz="1400" b="1">
                <a:solidFill>
                  <a:srgbClr val="003399"/>
                </a:solidFill>
                <a:latin typeface="Arial" pitchFamily="34" charset="0"/>
              </a:defRPr>
            </a:lvl6pPr>
            <a:lvl7pPr marL="2971431" indent="-228571" algn="ctr" defTabSz="965080" eaLnBrk="0" fontAlgn="base" hangingPunct="0">
              <a:spcBef>
                <a:spcPct val="0"/>
              </a:spcBef>
              <a:spcAft>
                <a:spcPct val="0"/>
              </a:spcAft>
              <a:defRPr sz="1400" b="1">
                <a:solidFill>
                  <a:srgbClr val="003399"/>
                </a:solidFill>
                <a:latin typeface="Arial" pitchFamily="34" charset="0"/>
              </a:defRPr>
            </a:lvl7pPr>
            <a:lvl8pPr marL="3428574" indent="-228571" algn="ctr" defTabSz="965080" eaLnBrk="0" fontAlgn="base" hangingPunct="0">
              <a:spcBef>
                <a:spcPct val="0"/>
              </a:spcBef>
              <a:spcAft>
                <a:spcPct val="0"/>
              </a:spcAft>
              <a:defRPr sz="1400" b="1">
                <a:solidFill>
                  <a:srgbClr val="003399"/>
                </a:solidFill>
                <a:latin typeface="Arial" pitchFamily="34" charset="0"/>
              </a:defRPr>
            </a:lvl8pPr>
            <a:lvl9pPr marL="3885717" indent="-228571" algn="ctr" defTabSz="965080" eaLnBrk="0" fontAlgn="base" hangingPunct="0">
              <a:spcBef>
                <a:spcPct val="0"/>
              </a:spcBef>
              <a:spcAft>
                <a:spcPct val="0"/>
              </a:spcAft>
              <a:defRPr sz="1400" b="1">
                <a:solidFill>
                  <a:srgbClr val="003399"/>
                </a:solidFill>
                <a:latin typeface="Arial" pitchFamily="34" charset="0"/>
              </a:defRPr>
            </a:lvl9pPr>
          </a:lstStyle>
          <a:p>
            <a:fld id="{D2DB8F76-5120-4FFF-B1B0-44BE45F6B6DD}" type="slidenum">
              <a:rPr lang="en-US" altLang="en-US" sz="1300" b="0">
                <a:solidFill>
                  <a:schemeClr val="tx1"/>
                </a:solidFill>
              </a:rPr>
              <a:pPr/>
              <a:t>9</a:t>
            </a:fld>
            <a:endParaRPr lang="en-US" altLang="en-US" sz="1300" b="0" dirty="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17538"/>
            <a:ext cx="91440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b="1">
                <a:solidFill>
                  <a:srgbClr val="003399"/>
                </a:solidFill>
                <a:latin typeface="Arial" charset="0"/>
              </a:defRPr>
            </a:lvl1pPr>
            <a:lvl2pPr marL="742950" indent="-285750">
              <a:defRPr sz="1400" b="1">
                <a:solidFill>
                  <a:srgbClr val="003399"/>
                </a:solidFill>
                <a:latin typeface="Arial" charset="0"/>
              </a:defRPr>
            </a:lvl2pPr>
            <a:lvl3pPr marL="1143000" indent="-228600">
              <a:defRPr sz="1400" b="1">
                <a:solidFill>
                  <a:srgbClr val="003399"/>
                </a:solidFill>
                <a:latin typeface="Arial" charset="0"/>
              </a:defRPr>
            </a:lvl3pPr>
            <a:lvl4pPr marL="1600200" indent="-228600">
              <a:defRPr sz="1400" b="1">
                <a:solidFill>
                  <a:srgbClr val="003399"/>
                </a:solidFill>
                <a:latin typeface="Arial" charset="0"/>
              </a:defRPr>
            </a:lvl4pPr>
            <a:lvl5pPr marL="2057400" indent="-228600">
              <a:defRPr sz="1400" b="1">
                <a:solidFill>
                  <a:srgbClr val="003399"/>
                </a:solidFill>
                <a:latin typeface="Arial" charset="0"/>
              </a:defRPr>
            </a:lvl5pPr>
            <a:lvl6pPr marL="2514600" indent="-228600" algn="ctr" eaLnBrk="0" fontAlgn="base" hangingPunct="0">
              <a:spcBef>
                <a:spcPct val="0"/>
              </a:spcBef>
              <a:spcAft>
                <a:spcPct val="0"/>
              </a:spcAft>
              <a:defRPr sz="1400" b="1">
                <a:solidFill>
                  <a:srgbClr val="003399"/>
                </a:solidFill>
                <a:latin typeface="Arial" charset="0"/>
              </a:defRPr>
            </a:lvl6pPr>
            <a:lvl7pPr marL="2971800" indent="-228600" algn="ctr" eaLnBrk="0" fontAlgn="base" hangingPunct="0">
              <a:spcBef>
                <a:spcPct val="0"/>
              </a:spcBef>
              <a:spcAft>
                <a:spcPct val="0"/>
              </a:spcAft>
              <a:defRPr sz="1400" b="1">
                <a:solidFill>
                  <a:srgbClr val="003399"/>
                </a:solidFill>
                <a:latin typeface="Arial" charset="0"/>
              </a:defRPr>
            </a:lvl7pPr>
            <a:lvl8pPr marL="3429000" indent="-228600" algn="ctr" eaLnBrk="0" fontAlgn="base" hangingPunct="0">
              <a:spcBef>
                <a:spcPct val="0"/>
              </a:spcBef>
              <a:spcAft>
                <a:spcPct val="0"/>
              </a:spcAft>
              <a:defRPr sz="1400" b="1">
                <a:solidFill>
                  <a:srgbClr val="003399"/>
                </a:solidFill>
                <a:latin typeface="Arial" charset="0"/>
              </a:defRPr>
            </a:lvl8pPr>
            <a:lvl9pPr marL="3886200" indent="-228600" algn="ctr" eaLnBrk="0" fontAlgn="base" hangingPunct="0">
              <a:spcBef>
                <a:spcPct val="0"/>
              </a:spcBef>
              <a:spcAft>
                <a:spcPct val="0"/>
              </a:spcAft>
              <a:defRPr sz="1400" b="1">
                <a:solidFill>
                  <a:srgbClr val="003399"/>
                </a:solidFill>
                <a:latin typeface="Arial" charset="0"/>
              </a:defRPr>
            </a:lvl9pPr>
          </a:lstStyle>
          <a:p>
            <a:pPr>
              <a:defRPr/>
            </a:pPr>
            <a:endParaRPr lang="en-US" altLang="en-US" dirty="0" smtClean="0"/>
          </a:p>
        </p:txBody>
      </p:sp>
      <p:sp>
        <p:nvSpPr>
          <p:cNvPr id="5" name="Rectangle 4"/>
          <p:cNvSpPr>
            <a:spLocks noChangeArrowheads="1"/>
          </p:cNvSpPr>
          <p:nvPr/>
        </p:nvSpPr>
        <p:spPr bwMode="auto">
          <a:xfrm>
            <a:off x="238125" y="334963"/>
            <a:ext cx="7410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400" b="1">
                <a:solidFill>
                  <a:srgbClr val="003399"/>
                </a:solidFill>
                <a:latin typeface="Arial" charset="0"/>
              </a:defRPr>
            </a:lvl1pPr>
            <a:lvl2pPr marL="742950" indent="-285750">
              <a:defRPr sz="1400" b="1">
                <a:solidFill>
                  <a:srgbClr val="003399"/>
                </a:solidFill>
                <a:latin typeface="Arial" charset="0"/>
              </a:defRPr>
            </a:lvl2pPr>
            <a:lvl3pPr marL="1143000" indent="-228600">
              <a:defRPr sz="1400" b="1">
                <a:solidFill>
                  <a:srgbClr val="003399"/>
                </a:solidFill>
                <a:latin typeface="Arial" charset="0"/>
              </a:defRPr>
            </a:lvl3pPr>
            <a:lvl4pPr marL="1600200" indent="-228600">
              <a:defRPr sz="1400" b="1">
                <a:solidFill>
                  <a:srgbClr val="003399"/>
                </a:solidFill>
                <a:latin typeface="Arial" charset="0"/>
              </a:defRPr>
            </a:lvl4pPr>
            <a:lvl5pPr marL="2057400" indent="-228600">
              <a:defRPr sz="1400" b="1">
                <a:solidFill>
                  <a:srgbClr val="003399"/>
                </a:solidFill>
                <a:latin typeface="Arial" charset="0"/>
              </a:defRPr>
            </a:lvl5pPr>
            <a:lvl6pPr marL="2514600" indent="-228600" algn="ctr" eaLnBrk="0" fontAlgn="base" hangingPunct="0">
              <a:spcBef>
                <a:spcPct val="0"/>
              </a:spcBef>
              <a:spcAft>
                <a:spcPct val="0"/>
              </a:spcAft>
              <a:defRPr sz="1400" b="1">
                <a:solidFill>
                  <a:srgbClr val="003399"/>
                </a:solidFill>
                <a:latin typeface="Arial" charset="0"/>
              </a:defRPr>
            </a:lvl6pPr>
            <a:lvl7pPr marL="2971800" indent="-228600" algn="ctr" eaLnBrk="0" fontAlgn="base" hangingPunct="0">
              <a:spcBef>
                <a:spcPct val="0"/>
              </a:spcBef>
              <a:spcAft>
                <a:spcPct val="0"/>
              </a:spcAft>
              <a:defRPr sz="1400" b="1">
                <a:solidFill>
                  <a:srgbClr val="003399"/>
                </a:solidFill>
                <a:latin typeface="Arial" charset="0"/>
              </a:defRPr>
            </a:lvl7pPr>
            <a:lvl8pPr marL="3429000" indent="-228600" algn="ctr" eaLnBrk="0" fontAlgn="base" hangingPunct="0">
              <a:spcBef>
                <a:spcPct val="0"/>
              </a:spcBef>
              <a:spcAft>
                <a:spcPct val="0"/>
              </a:spcAft>
              <a:defRPr sz="1400" b="1">
                <a:solidFill>
                  <a:srgbClr val="003399"/>
                </a:solidFill>
                <a:latin typeface="Arial" charset="0"/>
              </a:defRPr>
            </a:lvl8pPr>
            <a:lvl9pPr marL="3886200" indent="-228600" algn="ctr" eaLnBrk="0" fontAlgn="base" hangingPunct="0">
              <a:spcBef>
                <a:spcPct val="0"/>
              </a:spcBef>
              <a:spcAft>
                <a:spcPct val="0"/>
              </a:spcAft>
              <a:defRPr sz="1400" b="1">
                <a:solidFill>
                  <a:srgbClr val="003399"/>
                </a:solidFill>
                <a:latin typeface="Arial" charset="0"/>
              </a:defRPr>
            </a:lvl9pPr>
          </a:lstStyle>
          <a:p>
            <a:pPr algn="l" eaLnBrk="1" hangingPunct="1">
              <a:spcBef>
                <a:spcPct val="50000"/>
              </a:spcBef>
              <a:defRPr/>
            </a:pPr>
            <a:r>
              <a:rPr lang="en-US" altLang="en-US" sz="1200" b="0" dirty="0" smtClean="0">
                <a:solidFill>
                  <a:schemeClr val="tx1"/>
                </a:solidFill>
              </a:rPr>
              <a:t>Presentation Title. Presentation sub-title. Date—(to modify go to: View, Master, Slide Master)</a:t>
            </a:r>
          </a:p>
        </p:txBody>
      </p:sp>
      <p:sp>
        <p:nvSpPr>
          <p:cNvPr id="149507" name="Rectangle 3"/>
          <p:cNvSpPr>
            <a:spLocks noGrp="1" noChangeArrowheads="1"/>
          </p:cNvSpPr>
          <p:nvPr>
            <p:ph type="ctrTitle"/>
          </p:nvPr>
        </p:nvSpPr>
        <p:spPr>
          <a:xfrm>
            <a:off x="250825" y="4941888"/>
            <a:ext cx="7772400" cy="1085850"/>
          </a:xfrm>
        </p:spPr>
        <p:txBody>
          <a:bodyPr/>
          <a:lstStyle>
            <a:lvl1pPr>
              <a:defRPr sz="3200" b="0">
                <a:latin typeface="Times New Roman" pitchFamily="18" charset="0"/>
              </a:defRPr>
            </a:lvl1pPr>
          </a:lstStyle>
          <a:p>
            <a:r>
              <a:rPr lang="en-US"/>
              <a:t>Click to edit Master title style</a:t>
            </a:r>
          </a:p>
        </p:txBody>
      </p:sp>
      <p:sp>
        <p:nvSpPr>
          <p:cNvPr id="149508" name="Rectangle 4"/>
          <p:cNvSpPr>
            <a:spLocks noGrp="1" noChangeArrowheads="1"/>
          </p:cNvSpPr>
          <p:nvPr>
            <p:ph type="subTitle" idx="1"/>
          </p:nvPr>
        </p:nvSpPr>
        <p:spPr>
          <a:xfrm>
            <a:off x="250824" y="6008688"/>
            <a:ext cx="6400801" cy="533400"/>
          </a:xfrm>
        </p:spPr>
        <p:txBody>
          <a:bodyPr/>
          <a:lstStyle>
            <a:lvl1pPr marL="0" indent="0">
              <a:buFont typeface="Arial" charset="0"/>
              <a:buNone/>
              <a:defRPr sz="3200">
                <a:solidFill>
                  <a:srgbClr val="9FAEAB"/>
                </a:solidFill>
                <a:latin typeface="Times New Roman" pitchFamily="18" charset="0"/>
              </a:defRPr>
            </a:lvl1pPr>
          </a:lstStyle>
          <a:p>
            <a:r>
              <a:rPr lang="en-US"/>
              <a:t>Click to edit Master subtitle style</a:t>
            </a:r>
          </a:p>
        </p:txBody>
      </p:sp>
    </p:spTree>
    <p:extLst>
      <p:ext uri="{BB962C8B-B14F-4D97-AF65-F5344CB8AC3E}">
        <p14:creationId xmlns:p14="http://schemas.microsoft.com/office/powerpoint/2010/main" val="3120302424"/>
      </p:ext>
    </p:extLst>
  </p:cSld>
  <p:clrMapOvr>
    <a:masterClrMapping/>
  </p:clrMapOvr>
  <p:transition spd="slow" advClick="0" advTm="26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5135927"/>
      </p:ext>
    </p:extLst>
  </p:cSld>
  <p:clrMapOvr>
    <a:masterClrMapping/>
  </p:clrMapOvr>
  <p:transition spd="slow" advClick="0" advTm="26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457200"/>
            <a:ext cx="21336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457200"/>
            <a:ext cx="62484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7669343"/>
      </p:ext>
    </p:extLst>
  </p:cSld>
  <p:clrMapOvr>
    <a:masterClrMapping/>
  </p:clrMapOvr>
  <p:transition spd="slow" advClick="0" advTm="2600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0EBAB95-C0FB-48F2-9916-15B5E81E7463}" type="datetimeFigureOut">
              <a:rPr lang="en-US"/>
              <a:pPr>
                <a:defRPr/>
              </a:pPr>
              <a:t>5/13/2015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27FDAF5-65AC-4B55-A3BB-25575B20C149}" type="slidenum">
              <a:rPr lang="en-US"/>
              <a:pPr>
                <a:defRPr/>
              </a:pPr>
              <a:t>‹#›</a:t>
            </a:fld>
            <a:endParaRPr lang="en-US" dirty="0"/>
          </a:p>
        </p:txBody>
      </p:sp>
    </p:spTree>
    <p:extLst>
      <p:ext uri="{BB962C8B-B14F-4D97-AF65-F5344CB8AC3E}">
        <p14:creationId xmlns:p14="http://schemas.microsoft.com/office/powerpoint/2010/main" val="2776599927"/>
      </p:ext>
    </p:extLst>
  </p:cSld>
  <p:clrMapOvr>
    <a:masterClrMapping/>
  </p:clrMapOvr>
  <p:transition spd="slow" advClick="0" advTm="2600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62E9270-D480-42EA-A6B9-DCC891480807}" type="datetimeFigureOut">
              <a:rPr lang="en-US"/>
              <a:pPr>
                <a:defRPr/>
              </a:pPr>
              <a:t>5/13/2015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F70EF7E-C3D0-46E4-A156-5B2366FD58CE}" type="slidenum">
              <a:rPr lang="en-US"/>
              <a:pPr>
                <a:defRPr/>
              </a:pPr>
              <a:t>‹#›</a:t>
            </a:fld>
            <a:endParaRPr lang="en-US" dirty="0"/>
          </a:p>
        </p:txBody>
      </p:sp>
    </p:spTree>
    <p:extLst>
      <p:ext uri="{BB962C8B-B14F-4D97-AF65-F5344CB8AC3E}">
        <p14:creationId xmlns:p14="http://schemas.microsoft.com/office/powerpoint/2010/main" val="3528413971"/>
      </p:ext>
    </p:extLst>
  </p:cSld>
  <p:clrMapOvr>
    <a:masterClrMapping/>
  </p:clrMapOvr>
  <p:transition spd="slow" advClick="0" advTm="26000">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505EBE-2D43-4E47-B7EE-55FDC0211E5B}" type="datetimeFigureOut">
              <a:rPr lang="en-US"/>
              <a:pPr>
                <a:defRPr/>
              </a:pPr>
              <a:t>5/13/2015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63FF0A5-3177-4F06-80E2-646A1FCC23E5}" type="slidenum">
              <a:rPr lang="en-US"/>
              <a:pPr>
                <a:defRPr/>
              </a:pPr>
              <a:t>‹#›</a:t>
            </a:fld>
            <a:endParaRPr lang="en-US" dirty="0"/>
          </a:p>
        </p:txBody>
      </p:sp>
    </p:spTree>
    <p:extLst>
      <p:ext uri="{BB962C8B-B14F-4D97-AF65-F5344CB8AC3E}">
        <p14:creationId xmlns:p14="http://schemas.microsoft.com/office/powerpoint/2010/main" val="4000543431"/>
      </p:ext>
    </p:extLst>
  </p:cSld>
  <p:clrMapOvr>
    <a:masterClrMapping/>
  </p:clrMapOvr>
  <p:transition spd="slow" advClick="0" advTm="26000">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7610959-1BFD-474A-BFF9-8F16BB074E86}" type="datetimeFigureOut">
              <a:rPr lang="en-US"/>
              <a:pPr>
                <a:defRPr/>
              </a:pPr>
              <a:t>5/13/2015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A6AA6C2-DC4C-4B40-9FCF-79FE712304FF}" type="slidenum">
              <a:rPr lang="en-US"/>
              <a:pPr>
                <a:defRPr/>
              </a:pPr>
              <a:t>‹#›</a:t>
            </a:fld>
            <a:endParaRPr lang="en-US" dirty="0"/>
          </a:p>
        </p:txBody>
      </p:sp>
    </p:spTree>
    <p:extLst>
      <p:ext uri="{BB962C8B-B14F-4D97-AF65-F5344CB8AC3E}">
        <p14:creationId xmlns:p14="http://schemas.microsoft.com/office/powerpoint/2010/main" val="268212613"/>
      </p:ext>
    </p:extLst>
  </p:cSld>
  <p:clrMapOvr>
    <a:masterClrMapping/>
  </p:clrMapOvr>
  <p:transition spd="slow" advClick="0" advTm="26000">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EDEE22B-6C1F-49DE-BDD7-A5E14E08A7A0}" type="datetimeFigureOut">
              <a:rPr lang="en-US"/>
              <a:pPr>
                <a:defRPr/>
              </a:pPr>
              <a:t>5/13/2015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2DF24F85-AE39-48AD-A369-AD1CF400888A}" type="slidenum">
              <a:rPr lang="en-US"/>
              <a:pPr>
                <a:defRPr/>
              </a:pPr>
              <a:t>‹#›</a:t>
            </a:fld>
            <a:endParaRPr lang="en-US" dirty="0"/>
          </a:p>
        </p:txBody>
      </p:sp>
    </p:spTree>
    <p:extLst>
      <p:ext uri="{BB962C8B-B14F-4D97-AF65-F5344CB8AC3E}">
        <p14:creationId xmlns:p14="http://schemas.microsoft.com/office/powerpoint/2010/main" val="1659227629"/>
      </p:ext>
    </p:extLst>
  </p:cSld>
  <p:clrMapOvr>
    <a:masterClrMapping/>
  </p:clrMapOvr>
  <p:transition spd="slow" advClick="0" advTm="26000">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5A5AE39-95A3-495E-A060-2E587230FDA3}" type="datetimeFigureOut">
              <a:rPr lang="en-US"/>
              <a:pPr>
                <a:defRPr/>
              </a:pPr>
              <a:t>5/13/2015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AC476B0-C6A5-4E98-BC7F-FDEE00BE1CBC}" type="slidenum">
              <a:rPr lang="en-US"/>
              <a:pPr>
                <a:defRPr/>
              </a:pPr>
              <a:t>‹#›</a:t>
            </a:fld>
            <a:endParaRPr lang="en-US" dirty="0"/>
          </a:p>
        </p:txBody>
      </p:sp>
    </p:spTree>
    <p:extLst>
      <p:ext uri="{BB962C8B-B14F-4D97-AF65-F5344CB8AC3E}">
        <p14:creationId xmlns:p14="http://schemas.microsoft.com/office/powerpoint/2010/main" val="3007304140"/>
      </p:ext>
    </p:extLst>
  </p:cSld>
  <p:clrMapOvr>
    <a:masterClrMapping/>
  </p:clrMapOvr>
  <p:transition spd="slow" advClick="0" advTm="26000">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9533CE-F8DB-432B-A853-BA7CA0167372}" type="datetimeFigureOut">
              <a:rPr lang="en-US"/>
              <a:pPr>
                <a:defRPr/>
              </a:pPr>
              <a:t>5/13/2015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C20793CC-B251-42B8-9B30-DDE18B3A5C18}" type="slidenum">
              <a:rPr lang="en-US"/>
              <a:pPr>
                <a:defRPr/>
              </a:pPr>
              <a:t>‹#›</a:t>
            </a:fld>
            <a:endParaRPr lang="en-US" dirty="0"/>
          </a:p>
        </p:txBody>
      </p:sp>
    </p:spTree>
    <p:extLst>
      <p:ext uri="{BB962C8B-B14F-4D97-AF65-F5344CB8AC3E}">
        <p14:creationId xmlns:p14="http://schemas.microsoft.com/office/powerpoint/2010/main" val="3422623500"/>
      </p:ext>
    </p:extLst>
  </p:cSld>
  <p:clrMapOvr>
    <a:masterClrMapping/>
  </p:clrMapOvr>
  <p:transition spd="slow" advClick="0" advTm="26000">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D4C793-4377-46AB-A037-3587B4662F98}" type="datetimeFigureOut">
              <a:rPr lang="en-US"/>
              <a:pPr>
                <a:defRPr/>
              </a:pPr>
              <a:t>5/13/2015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1AB1CBF-BB95-4F72-9513-28BF8B249F67}" type="slidenum">
              <a:rPr lang="en-US"/>
              <a:pPr>
                <a:defRPr/>
              </a:pPr>
              <a:t>‹#›</a:t>
            </a:fld>
            <a:endParaRPr lang="en-US" dirty="0"/>
          </a:p>
        </p:txBody>
      </p:sp>
    </p:spTree>
    <p:extLst>
      <p:ext uri="{BB962C8B-B14F-4D97-AF65-F5344CB8AC3E}">
        <p14:creationId xmlns:p14="http://schemas.microsoft.com/office/powerpoint/2010/main" val="118701862"/>
      </p:ext>
    </p:extLst>
  </p:cSld>
  <p:clrMapOvr>
    <a:masterClrMapping/>
  </p:clrMapOvr>
  <p:transition spd="slow" advClick="0" advTm="2600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9477102"/>
      </p:ext>
    </p:extLst>
  </p:cSld>
  <p:clrMapOvr>
    <a:masterClrMapping/>
  </p:clrMapOvr>
  <p:transition spd="slow" advClick="0" advTm="26000">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3B8361E-9DF6-4FB1-A8A4-055C83132667}" type="datetimeFigureOut">
              <a:rPr lang="en-US"/>
              <a:pPr>
                <a:defRPr/>
              </a:pPr>
              <a:t>5/13/2015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852261C-4455-4E04-B47D-224032258D24}" type="slidenum">
              <a:rPr lang="en-US"/>
              <a:pPr>
                <a:defRPr/>
              </a:pPr>
              <a:t>‹#›</a:t>
            </a:fld>
            <a:endParaRPr lang="en-US" dirty="0"/>
          </a:p>
        </p:txBody>
      </p:sp>
    </p:spTree>
    <p:extLst>
      <p:ext uri="{BB962C8B-B14F-4D97-AF65-F5344CB8AC3E}">
        <p14:creationId xmlns:p14="http://schemas.microsoft.com/office/powerpoint/2010/main" val="1557831930"/>
      </p:ext>
    </p:extLst>
  </p:cSld>
  <p:clrMapOvr>
    <a:masterClrMapping/>
  </p:clrMapOvr>
  <p:transition spd="slow" advClick="0" advTm="26000">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A7051B-685C-47D4-A505-297AB223AD3F}" type="datetimeFigureOut">
              <a:rPr lang="en-US"/>
              <a:pPr>
                <a:defRPr/>
              </a:pPr>
              <a:t>5/13/2015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1B06D8F-A7CE-4FD7-A3EE-86F251FC2BB9}" type="slidenum">
              <a:rPr lang="en-US"/>
              <a:pPr>
                <a:defRPr/>
              </a:pPr>
              <a:t>‹#›</a:t>
            </a:fld>
            <a:endParaRPr lang="en-US" dirty="0"/>
          </a:p>
        </p:txBody>
      </p:sp>
    </p:spTree>
    <p:extLst>
      <p:ext uri="{BB962C8B-B14F-4D97-AF65-F5344CB8AC3E}">
        <p14:creationId xmlns:p14="http://schemas.microsoft.com/office/powerpoint/2010/main" val="1418058319"/>
      </p:ext>
    </p:extLst>
  </p:cSld>
  <p:clrMapOvr>
    <a:masterClrMapping/>
  </p:clrMapOvr>
  <p:transition spd="slow" advClick="0" advTm="26000">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F3F03F-3C30-4A4E-860C-5597875D0F94}" type="datetimeFigureOut">
              <a:rPr lang="en-US"/>
              <a:pPr>
                <a:defRPr/>
              </a:pPr>
              <a:t>5/13/2015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DE70D54-41DA-4BF6-B2CC-273AECD81051}" type="slidenum">
              <a:rPr lang="en-US"/>
              <a:pPr>
                <a:defRPr/>
              </a:pPr>
              <a:t>‹#›</a:t>
            </a:fld>
            <a:endParaRPr lang="en-US" dirty="0"/>
          </a:p>
        </p:txBody>
      </p:sp>
    </p:spTree>
    <p:extLst>
      <p:ext uri="{BB962C8B-B14F-4D97-AF65-F5344CB8AC3E}">
        <p14:creationId xmlns:p14="http://schemas.microsoft.com/office/powerpoint/2010/main" val="428745919"/>
      </p:ext>
    </p:extLst>
  </p:cSld>
  <p:clrMapOvr>
    <a:masterClrMapping/>
  </p:clrMapOvr>
  <p:transition spd="slow" advClick="0" advTm="26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93094681"/>
      </p:ext>
    </p:extLst>
  </p:cSld>
  <p:clrMapOvr>
    <a:masterClrMapping/>
  </p:clrMapOvr>
  <p:transition spd="slow" advClick="0" advTm="26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295400"/>
            <a:ext cx="4191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191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949892"/>
      </p:ext>
    </p:extLst>
  </p:cSld>
  <p:clrMapOvr>
    <a:masterClrMapping/>
  </p:clrMapOvr>
  <p:transition spd="slow" advClick="0" advTm="26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756366"/>
      </p:ext>
    </p:extLst>
  </p:cSld>
  <p:clrMapOvr>
    <a:masterClrMapping/>
  </p:clrMapOvr>
  <p:transition spd="slow" advClick="0" advTm="26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09852576"/>
      </p:ext>
    </p:extLst>
  </p:cSld>
  <p:clrMapOvr>
    <a:masterClrMapping/>
  </p:clrMapOvr>
  <p:transition spd="slow" advClick="0" advTm="26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773359"/>
      </p:ext>
    </p:extLst>
  </p:cSld>
  <p:clrMapOvr>
    <a:masterClrMapping/>
  </p:clrMapOvr>
  <p:transition spd="slow" advClick="0" advTm="26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1416511"/>
      </p:ext>
    </p:extLst>
  </p:cSld>
  <p:clrMapOvr>
    <a:masterClrMapping/>
  </p:clrMapOvr>
  <p:transition spd="slow" advClick="0" advTm="26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2244038"/>
      </p:ext>
    </p:extLst>
  </p:cSld>
  <p:clrMapOvr>
    <a:masterClrMapping/>
  </p:clrMapOvr>
  <p:transition spd="slow" advClick="0" advTm="2600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48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457200"/>
            <a:ext cx="8534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04800" y="1295400"/>
            <a:ext cx="8534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Line 6"/>
          <p:cNvSpPr>
            <a:spLocks noChangeShapeType="1"/>
          </p:cNvSpPr>
          <p:nvPr userDrawn="1"/>
        </p:nvSpPr>
        <p:spPr bwMode="auto">
          <a:xfrm>
            <a:off x="325438" y="460375"/>
            <a:ext cx="8467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9" name="Text Box 15"/>
          <p:cNvSpPr txBox="1">
            <a:spLocks noChangeArrowheads="1"/>
          </p:cNvSpPr>
          <p:nvPr userDrawn="1"/>
        </p:nvSpPr>
        <p:spPr bwMode="auto">
          <a:xfrm>
            <a:off x="238125" y="204788"/>
            <a:ext cx="8077200" cy="214312"/>
          </a:xfrm>
          <a:prstGeom prst="rect">
            <a:avLst/>
          </a:prstGeom>
          <a:noFill/>
          <a:ln>
            <a:noFill/>
          </a:ln>
          <a:extLst/>
        </p:spPr>
        <p:txBody>
          <a:bodyPr>
            <a:spAutoFit/>
          </a:bodyPr>
          <a:lstStyle>
            <a:lvl1pPr>
              <a:defRPr sz="1400" b="1">
                <a:solidFill>
                  <a:srgbClr val="003399"/>
                </a:solidFill>
                <a:latin typeface="Arial" charset="0"/>
              </a:defRPr>
            </a:lvl1pPr>
            <a:lvl2pPr marL="742950" indent="-285750">
              <a:defRPr sz="1400" b="1">
                <a:solidFill>
                  <a:srgbClr val="003399"/>
                </a:solidFill>
                <a:latin typeface="Arial" charset="0"/>
              </a:defRPr>
            </a:lvl2pPr>
            <a:lvl3pPr marL="1143000" indent="-228600">
              <a:defRPr sz="1400" b="1">
                <a:solidFill>
                  <a:srgbClr val="003399"/>
                </a:solidFill>
                <a:latin typeface="Arial" charset="0"/>
              </a:defRPr>
            </a:lvl3pPr>
            <a:lvl4pPr marL="1600200" indent="-228600">
              <a:defRPr sz="1400" b="1">
                <a:solidFill>
                  <a:srgbClr val="003399"/>
                </a:solidFill>
                <a:latin typeface="Arial" charset="0"/>
              </a:defRPr>
            </a:lvl4pPr>
            <a:lvl5pPr marL="2057400" indent="-228600">
              <a:defRPr sz="1400" b="1">
                <a:solidFill>
                  <a:srgbClr val="003399"/>
                </a:solidFill>
                <a:latin typeface="Arial" charset="0"/>
              </a:defRPr>
            </a:lvl5pPr>
            <a:lvl6pPr marL="2514600" indent="-228600" algn="ctr" eaLnBrk="0" fontAlgn="base" hangingPunct="0">
              <a:spcBef>
                <a:spcPct val="0"/>
              </a:spcBef>
              <a:spcAft>
                <a:spcPct val="0"/>
              </a:spcAft>
              <a:defRPr sz="1400" b="1">
                <a:solidFill>
                  <a:srgbClr val="003399"/>
                </a:solidFill>
                <a:latin typeface="Arial" charset="0"/>
              </a:defRPr>
            </a:lvl6pPr>
            <a:lvl7pPr marL="2971800" indent="-228600" algn="ctr" eaLnBrk="0" fontAlgn="base" hangingPunct="0">
              <a:spcBef>
                <a:spcPct val="0"/>
              </a:spcBef>
              <a:spcAft>
                <a:spcPct val="0"/>
              </a:spcAft>
              <a:defRPr sz="1400" b="1">
                <a:solidFill>
                  <a:srgbClr val="003399"/>
                </a:solidFill>
                <a:latin typeface="Arial" charset="0"/>
              </a:defRPr>
            </a:lvl7pPr>
            <a:lvl8pPr marL="3429000" indent="-228600" algn="ctr" eaLnBrk="0" fontAlgn="base" hangingPunct="0">
              <a:spcBef>
                <a:spcPct val="0"/>
              </a:spcBef>
              <a:spcAft>
                <a:spcPct val="0"/>
              </a:spcAft>
              <a:defRPr sz="1400" b="1">
                <a:solidFill>
                  <a:srgbClr val="003399"/>
                </a:solidFill>
                <a:latin typeface="Arial" charset="0"/>
              </a:defRPr>
            </a:lvl8pPr>
            <a:lvl9pPr marL="3886200" indent="-228600" algn="ctr" eaLnBrk="0" fontAlgn="base" hangingPunct="0">
              <a:spcBef>
                <a:spcPct val="0"/>
              </a:spcBef>
              <a:spcAft>
                <a:spcPct val="0"/>
              </a:spcAft>
              <a:defRPr sz="1400" b="1">
                <a:solidFill>
                  <a:srgbClr val="003399"/>
                </a:solidFill>
                <a:latin typeface="Arial" charset="0"/>
              </a:defRPr>
            </a:lvl9pPr>
          </a:lstStyle>
          <a:p>
            <a:pPr algn="l" eaLnBrk="1" hangingPunct="1">
              <a:spcBef>
                <a:spcPct val="50000"/>
              </a:spcBef>
              <a:defRPr/>
            </a:pPr>
            <a:r>
              <a:rPr lang="en-US" sz="800" b="0" dirty="0" smtClean="0">
                <a:solidFill>
                  <a:srgbClr val="FFFF66"/>
                </a:solidFill>
              </a:rPr>
              <a:t>Environmental Assessment  </a:t>
            </a:r>
            <a:r>
              <a:rPr lang="en-US" sz="600" b="0" dirty="0" smtClean="0">
                <a:solidFill>
                  <a:srgbClr val="FFFF66"/>
                </a:solidFill>
                <a:latin typeface="Wingdings" pitchFamily="2" charset="2"/>
              </a:rPr>
              <a:t>l</a:t>
            </a:r>
            <a:r>
              <a:rPr lang="en-US" sz="800" b="0" dirty="0" smtClean="0">
                <a:solidFill>
                  <a:srgbClr val="FFFF66"/>
                </a:solidFill>
              </a:rPr>
              <a:t>  Red River Bridge at Jimmie Davis Highway (LA 511)</a:t>
            </a:r>
            <a:endParaRPr lang="en-US" sz="800" dirty="0" smtClean="0">
              <a:solidFill>
                <a:srgbClr val="FFFF66"/>
              </a:solidFill>
            </a:endParaRPr>
          </a:p>
        </p:txBody>
      </p:sp>
      <p:pic>
        <p:nvPicPr>
          <p:cNvPr id="1030" name="Picture 10" descr="P:\60181299 I-49 Interim Improvements (60157363)\001 CADD\LaDOTD_SIMPLE.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001000" y="76200"/>
            <a:ext cx="8382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354"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ransition spd="slow" advClick="0" advTm="26000">
    <p:cover/>
  </p:transition>
  <p:timing>
    <p:tnLst>
      <p:par>
        <p:cTn id="1" dur="indefinite" restart="never" nodeType="tmRoot"/>
      </p:par>
    </p:tnLst>
  </p:timing>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Arial" charset="0"/>
        </a:defRPr>
      </a:lvl2pPr>
      <a:lvl3pPr algn="l" rtl="0" eaLnBrk="0" fontAlgn="base" hangingPunct="0">
        <a:spcBef>
          <a:spcPct val="0"/>
        </a:spcBef>
        <a:spcAft>
          <a:spcPct val="0"/>
        </a:spcAft>
        <a:defRPr sz="2400" b="1">
          <a:solidFill>
            <a:schemeClr val="tx1"/>
          </a:solidFill>
          <a:latin typeface="Arial" charset="0"/>
        </a:defRPr>
      </a:lvl3pPr>
      <a:lvl4pPr algn="l" rtl="0" eaLnBrk="0" fontAlgn="base" hangingPunct="0">
        <a:spcBef>
          <a:spcPct val="0"/>
        </a:spcBef>
        <a:spcAft>
          <a:spcPct val="0"/>
        </a:spcAft>
        <a:defRPr sz="2400" b="1">
          <a:solidFill>
            <a:schemeClr val="tx1"/>
          </a:solidFill>
          <a:latin typeface="Arial" charset="0"/>
        </a:defRPr>
      </a:lvl4pPr>
      <a:lvl5pPr algn="l" rtl="0" eaLnBrk="0" fontAlgn="base" hangingPunct="0">
        <a:spcBef>
          <a:spcPct val="0"/>
        </a:spcBef>
        <a:spcAft>
          <a:spcPct val="0"/>
        </a:spcAft>
        <a:defRPr sz="2400" b="1">
          <a:solidFill>
            <a:schemeClr val="tx1"/>
          </a:solidFill>
          <a:latin typeface="Arial" charset="0"/>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344488" indent="-344488" algn="l" rtl="0" eaLnBrk="0" fontAlgn="base" hangingPunct="0">
        <a:lnSpc>
          <a:spcPct val="90000"/>
        </a:lnSpc>
        <a:spcBef>
          <a:spcPct val="55000"/>
        </a:spcBef>
        <a:spcAft>
          <a:spcPct val="0"/>
        </a:spcAft>
        <a:buFont typeface="Arial" pitchFamily="34" charset="0"/>
        <a:buChar char="–"/>
        <a:defRPr sz="2400">
          <a:solidFill>
            <a:schemeClr val="tx1"/>
          </a:solidFill>
          <a:latin typeface="+mn-lt"/>
          <a:ea typeface="+mn-ea"/>
          <a:cs typeface="+mn-cs"/>
        </a:defRPr>
      </a:lvl1pPr>
      <a:lvl2pPr marL="744538" indent="-285750" algn="l" rtl="0" eaLnBrk="0" fontAlgn="base" hangingPunct="0">
        <a:spcBef>
          <a:spcPct val="20000"/>
        </a:spcBef>
        <a:spcAft>
          <a:spcPct val="0"/>
        </a:spcAft>
        <a:buSzPct val="130000"/>
        <a:buChar char="•"/>
        <a:defRPr sz="20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E84E6E35-7744-480B-9610-21F0F8FA524F}" type="datetimeFigureOut">
              <a:rPr lang="en-US"/>
              <a:pPr>
                <a:defRPr/>
              </a:pPr>
              <a:t>5/13/2015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97CD405E-2875-478F-8608-593B0BB8CF2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ransition spd="slow" advClick="0" advTm="26000">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5.jpeg"/><Relationship Id="rId5" Type="http://schemas.openxmlformats.org/officeDocument/2006/relationships/image" Target="../media/image1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5.jpeg"/><Relationship Id="rId5" Type="http://schemas.openxmlformats.org/officeDocument/2006/relationships/image" Target="../media/image1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12.wav"/><Relationship Id="rId7" Type="http://schemas.openxmlformats.org/officeDocument/2006/relationships/image" Target="../media/image18.jpg"/><Relationship Id="rId2" Type="http://schemas.microsoft.com/office/2007/relationships/media" Target="../media/media12.wav"/><Relationship Id="rId1" Type="http://schemas.openxmlformats.org/officeDocument/2006/relationships/audio" Target="../media/audio10.wav"/><Relationship Id="rId6" Type="http://schemas.openxmlformats.org/officeDocument/2006/relationships/image" Target="../media/image3.png"/><Relationship Id="rId5" Type="http://schemas.openxmlformats.org/officeDocument/2006/relationships/notesSlide" Target="../notesSlides/notesSlide21.xml"/><Relationship Id="rId4" Type="http://schemas.openxmlformats.org/officeDocument/2006/relationships/slideLayout" Target="../slideLayouts/slideLayout6.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13.wav"/><Relationship Id="rId7" Type="http://schemas.openxmlformats.org/officeDocument/2006/relationships/image" Target="../media/image20.jpeg"/><Relationship Id="rId2" Type="http://schemas.microsoft.com/office/2007/relationships/media" Target="../media/media13.wav"/><Relationship Id="rId1" Type="http://schemas.openxmlformats.org/officeDocument/2006/relationships/audio" Target="../media/audio11.wav"/><Relationship Id="rId6" Type="http://schemas.openxmlformats.org/officeDocument/2006/relationships/image" Target="../media/image3.png"/><Relationship Id="rId5" Type="http://schemas.openxmlformats.org/officeDocument/2006/relationships/notesSlide" Target="../notesSlides/notesSlide22.xml"/><Relationship Id="rId4" Type="http://schemas.openxmlformats.org/officeDocument/2006/relationships/slideLayout" Target="../slideLayouts/slideLayout6.xml"/><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9.jpeg"/><Relationship Id="rId5" Type="http://schemas.openxmlformats.org/officeDocument/2006/relationships/image" Target="../media/image2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15.jpe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9.jpeg"/><Relationship Id="rId5" Type="http://schemas.openxmlformats.org/officeDocument/2006/relationships/image" Target="../media/image27.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3.pn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6.png"/><Relationship Id="rId5" Type="http://schemas.openxmlformats.org/officeDocument/2006/relationships/hyperlink" Target="mailto:comments@redriverbridgeea.com" TargetMode="Externa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audio" Target="../media/audio18.wav"/><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audio" Target="../media/audio19.wav"/><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audio" Target="../media/audio2.wav"/><Relationship Id="rId5" Type="http://schemas.openxmlformats.org/officeDocument/2006/relationships/image" Target="../media/image3.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3.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6" descr="2128454650094185049GtsjgL_f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9" name="Rectangle 11"/>
          <p:cNvSpPr>
            <a:spLocks noChangeArrowheads="1"/>
          </p:cNvSpPr>
          <p:nvPr/>
        </p:nvSpPr>
        <p:spPr bwMode="auto">
          <a:xfrm>
            <a:off x="76200" y="304800"/>
            <a:ext cx="8763000" cy="2590800"/>
          </a:xfrm>
          <a:prstGeom prst="rect">
            <a:avLst/>
          </a:prstGeom>
          <a:noFill/>
          <a:ln w="9525">
            <a:noFill/>
            <a:miter lim="800000"/>
            <a:headEnd/>
            <a:tailEnd/>
          </a:ln>
          <a:effectLst/>
        </p:spPr>
        <p:txBody>
          <a:bodyPr/>
          <a:lstStyle/>
          <a:p>
            <a:pPr algn="l">
              <a:defRPr/>
            </a:pPr>
            <a:r>
              <a:rPr lang="en-US" sz="3200" dirty="0">
                <a:solidFill>
                  <a:srgbClr val="008000"/>
                </a:solidFill>
                <a:cs typeface="Arial" panose="020B0604020202020204" pitchFamily="34" charset="0"/>
              </a:rPr>
              <a:t>Draft Environmental Assessment</a:t>
            </a:r>
          </a:p>
          <a:p>
            <a:pPr algn="l">
              <a:defRPr/>
            </a:pPr>
            <a:r>
              <a:rPr lang="en-US" sz="3200" dirty="0">
                <a:solidFill>
                  <a:srgbClr val="008000"/>
                </a:solidFill>
                <a:cs typeface="Arial" panose="020B0604020202020204" pitchFamily="34" charset="0"/>
              </a:rPr>
              <a:t>Red River Bridge at Jimmie Davis Highway</a:t>
            </a:r>
          </a:p>
          <a:p>
            <a:pPr algn="l">
              <a:defRPr/>
            </a:pPr>
            <a:r>
              <a:rPr lang="en-US" sz="3200" dirty="0">
                <a:solidFill>
                  <a:srgbClr val="008000"/>
                </a:solidFill>
                <a:cs typeface="Arial" panose="020B0604020202020204" pitchFamily="34" charset="0"/>
              </a:rPr>
              <a:t>Route LA 511</a:t>
            </a:r>
          </a:p>
          <a:p>
            <a:pPr algn="l">
              <a:defRPr/>
            </a:pPr>
            <a:r>
              <a:rPr lang="en-US" sz="3200" dirty="0">
                <a:solidFill>
                  <a:srgbClr val="008000"/>
                </a:solidFill>
                <a:cs typeface="Arial" panose="020B0604020202020204" pitchFamily="34" charset="0"/>
              </a:rPr>
              <a:t>Bossier and Caddo Parishes</a:t>
            </a:r>
          </a:p>
          <a:p>
            <a:pPr algn="l">
              <a:defRPr/>
            </a:pPr>
            <a:r>
              <a:rPr lang="en-US" sz="2000" dirty="0">
                <a:solidFill>
                  <a:srgbClr val="008000"/>
                </a:solidFill>
                <a:cs typeface="Arial" panose="020B0604020202020204" pitchFamily="34" charset="0"/>
              </a:rPr>
              <a:t>State Project No. H.001779</a:t>
            </a:r>
          </a:p>
          <a:p>
            <a:pPr algn="l">
              <a:defRPr/>
            </a:pPr>
            <a:r>
              <a:rPr lang="en-US" sz="2000" dirty="0">
                <a:solidFill>
                  <a:srgbClr val="008000"/>
                </a:solidFill>
                <a:cs typeface="Arial" panose="020B0604020202020204" pitchFamily="34" charset="0"/>
              </a:rPr>
              <a:t>Federal Aid Project No. STP-0800(507)</a:t>
            </a:r>
          </a:p>
          <a:p>
            <a:pPr algn="l">
              <a:defRPr/>
            </a:pPr>
            <a:endParaRPr lang="en-US" sz="2800" dirty="0">
              <a:solidFill>
                <a:srgbClr val="008000"/>
              </a:solidFill>
              <a:effectLst>
                <a:outerShdw blurRad="38100" dist="38100" dir="2700000" algn="tl">
                  <a:srgbClr val="000000"/>
                </a:outerShdw>
              </a:effectLst>
              <a:latin typeface="Charlotte Book" pitchFamily="18" charset="0"/>
            </a:endParaRPr>
          </a:p>
          <a:p>
            <a:pPr algn="l">
              <a:defRPr/>
            </a:pPr>
            <a:endParaRPr lang="en-US" sz="2800" dirty="0">
              <a:solidFill>
                <a:srgbClr val="008000"/>
              </a:solidFill>
              <a:effectLst>
                <a:outerShdw blurRad="38100" dist="38100" dir="2700000" algn="tl">
                  <a:srgbClr val="000000"/>
                </a:outerShdw>
              </a:effectLst>
              <a:latin typeface="Charlotte Book" pitchFamily="18" charset="0"/>
            </a:endParaRPr>
          </a:p>
          <a:p>
            <a:pPr algn="l">
              <a:defRPr/>
            </a:pPr>
            <a:endParaRPr lang="en-US" sz="2800" dirty="0">
              <a:solidFill>
                <a:srgbClr val="008000"/>
              </a:solidFill>
              <a:effectLst>
                <a:outerShdw blurRad="38100" dist="38100" dir="2700000" algn="tl">
                  <a:srgbClr val="000000"/>
                </a:outerShdw>
              </a:effectLst>
              <a:latin typeface="Charlotte Book" pitchFamily="18" charset="0"/>
            </a:endParaRPr>
          </a:p>
          <a:p>
            <a:pPr algn="l">
              <a:defRPr/>
            </a:pPr>
            <a:endParaRPr lang="en-US" sz="2800" dirty="0">
              <a:solidFill>
                <a:srgbClr val="008000"/>
              </a:solidFill>
              <a:effectLst>
                <a:outerShdw blurRad="38100" dist="38100" dir="2700000" algn="tl">
                  <a:srgbClr val="000000"/>
                </a:outerShdw>
              </a:effectLst>
              <a:latin typeface="Charlotte Book" pitchFamily="18" charset="0"/>
            </a:endParaRPr>
          </a:p>
        </p:txBody>
      </p:sp>
      <p:sp>
        <p:nvSpPr>
          <p:cNvPr id="4100" name="Rectangle 12"/>
          <p:cNvSpPr>
            <a:spLocks noChangeArrowheads="1"/>
          </p:cNvSpPr>
          <p:nvPr/>
        </p:nvSpPr>
        <p:spPr bwMode="auto">
          <a:xfrm>
            <a:off x="152400" y="4724400"/>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lnSpc>
                <a:spcPct val="100000"/>
              </a:lnSpc>
              <a:spcBef>
                <a:spcPct val="0"/>
              </a:spcBef>
              <a:buFontTx/>
              <a:buNone/>
            </a:pPr>
            <a:r>
              <a:rPr lang="en-US" altLang="en-US" sz="3600" dirty="0">
                <a:solidFill>
                  <a:srgbClr val="FFFF00"/>
                </a:solidFill>
                <a:effectLst>
                  <a:outerShdw blurRad="38100" dist="38100" dir="2700000" algn="tl">
                    <a:srgbClr val="000000">
                      <a:alpha val="43137"/>
                    </a:srgbClr>
                  </a:outerShdw>
                </a:effectLst>
                <a:cs typeface="Arial" panose="020B0604020202020204" pitchFamily="34" charset="0"/>
              </a:rPr>
              <a:t>Public Hearing</a:t>
            </a:r>
            <a:br>
              <a:rPr lang="en-US" altLang="en-US" sz="3600" dirty="0">
                <a:solidFill>
                  <a:srgbClr val="FFFF00"/>
                </a:solidFill>
                <a:effectLst>
                  <a:outerShdw blurRad="38100" dist="38100" dir="2700000" algn="tl">
                    <a:srgbClr val="000000">
                      <a:alpha val="43137"/>
                    </a:srgbClr>
                  </a:outerShdw>
                </a:effectLst>
                <a:cs typeface="Arial" panose="020B0604020202020204" pitchFamily="34" charset="0"/>
              </a:rPr>
            </a:br>
            <a:r>
              <a:rPr lang="en-US" altLang="en-US" sz="2800" dirty="0">
                <a:solidFill>
                  <a:srgbClr val="FFFF00"/>
                </a:solidFill>
                <a:effectLst>
                  <a:outerShdw blurRad="38100" dist="38100" dir="2700000" algn="tl">
                    <a:srgbClr val="000000">
                      <a:alpha val="43137"/>
                    </a:srgbClr>
                  </a:outerShdw>
                </a:effectLst>
                <a:cs typeface="Arial" panose="020B0604020202020204" pitchFamily="34" charset="0"/>
              </a:rPr>
              <a:t>May 14, 2015</a:t>
            </a:r>
          </a:p>
        </p:txBody>
      </p:sp>
      <p:pic>
        <p:nvPicPr>
          <p:cNvPr id="2" name="7F742655.wav">
            <a:hlinkClick r:id="" action="ppaction://media"/>
          </p:cNvPr>
          <p:cNvPicPr>
            <a:picLocks noChangeAspect="1"/>
          </p:cNvPicPr>
          <p:nvPr>
            <a:wavAudioFile r:embed="rId1" name="7F74544D.wav"/>
          </p:nvPr>
        </p:nvPicPr>
        <p:blipFill>
          <a:blip r:embed="rId5">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8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smtClean="0"/>
              <a:t>Need for Improved Safety</a:t>
            </a:r>
          </a:p>
        </p:txBody>
      </p:sp>
      <p:sp>
        <p:nvSpPr>
          <p:cNvPr id="11267" name="Content Placeholder 2"/>
          <p:cNvSpPr>
            <a:spLocks noGrp="1"/>
          </p:cNvSpPr>
          <p:nvPr>
            <p:ph idx="1"/>
          </p:nvPr>
        </p:nvSpPr>
        <p:spPr>
          <a:xfrm>
            <a:off x="371475" y="1295400"/>
            <a:ext cx="8534400" cy="5334000"/>
          </a:xfrm>
        </p:spPr>
        <p:txBody>
          <a:bodyPr/>
          <a:lstStyle/>
          <a:p>
            <a:pPr>
              <a:buFont typeface="Arial" charset="0"/>
              <a:buNone/>
              <a:defRPr/>
            </a:pPr>
            <a:r>
              <a:rPr lang="en-US" altLang="en-US" dirty="0" smtClean="0">
                <a:solidFill>
                  <a:srgbClr val="FFFF00"/>
                </a:solidFill>
              </a:rPr>
              <a:t>Structural</a:t>
            </a:r>
          </a:p>
          <a:p>
            <a:pPr marL="228600" algn="just">
              <a:spcBef>
                <a:spcPts val="0"/>
              </a:spcBef>
              <a:spcAft>
                <a:spcPts val="1000"/>
              </a:spcAft>
              <a:buFont typeface="Arial" pitchFamily="34" charset="0"/>
              <a:buChar char="•"/>
              <a:defRPr/>
            </a:pPr>
            <a:r>
              <a:rPr lang="en-US" dirty="0">
                <a:ea typeface="Times New Roman"/>
                <a:cs typeface="Arial"/>
              </a:rPr>
              <a:t>The existing bridge is 45 years old and is showing signs of aging, including corrosion of steel members, erosion of the embankment, and cracks and spalling to the abutment walls and the deck. </a:t>
            </a:r>
            <a:endParaRPr lang="en-US" sz="2800" dirty="0">
              <a:ea typeface="Times New Roman"/>
              <a:cs typeface="Times New Roman"/>
            </a:endParaRPr>
          </a:p>
          <a:p>
            <a:pPr>
              <a:buFont typeface="Arial" charset="0"/>
              <a:buNone/>
              <a:defRPr/>
            </a:pPr>
            <a:r>
              <a:rPr lang="en-US" altLang="en-US" dirty="0" smtClean="0">
                <a:solidFill>
                  <a:srgbClr val="FFFF00"/>
                </a:solidFill>
              </a:rPr>
              <a:t>Operating</a:t>
            </a:r>
          </a:p>
          <a:p>
            <a:pPr marL="228600" algn="just">
              <a:spcBef>
                <a:spcPts val="0"/>
              </a:spcBef>
              <a:spcAft>
                <a:spcPts val="1000"/>
              </a:spcAft>
              <a:buFont typeface="Arial" pitchFamily="34" charset="0"/>
              <a:buChar char="•"/>
              <a:defRPr/>
            </a:pPr>
            <a:r>
              <a:rPr lang="en-US" dirty="0" smtClean="0">
                <a:ea typeface="Times New Roman"/>
                <a:cs typeface="Arial"/>
              </a:rPr>
              <a:t>The </a:t>
            </a:r>
            <a:r>
              <a:rPr lang="en-US" dirty="0">
                <a:ea typeface="Times New Roman"/>
                <a:cs typeface="Arial"/>
              </a:rPr>
              <a:t>existing 2-lane bridge does not have shoulders, sidewalks, or bicycle lanes. </a:t>
            </a:r>
            <a:endParaRPr lang="en-US" sz="2800" dirty="0">
              <a:ea typeface="Times New Roman"/>
              <a:cs typeface="Times New Roman"/>
            </a:endParaRPr>
          </a:p>
          <a:p>
            <a:pPr>
              <a:buFont typeface="Arial" charset="0"/>
              <a:buChar char="–"/>
              <a:defRPr/>
            </a:pPr>
            <a:endParaRPr lang="en-US" altLang="en-US" dirty="0" smtClean="0"/>
          </a:p>
        </p:txBody>
      </p:sp>
      <p:pic>
        <p:nvPicPr>
          <p:cNvPr id="12292" name="Picture 9"/>
          <p:cNvPicPr>
            <a:picLocks noChangeAspect="1"/>
          </p:cNvPicPr>
          <p:nvPr/>
        </p:nvPicPr>
        <p:blipFill>
          <a:blip r:embed="rId4">
            <a:extLst>
              <a:ext uri="{28A0092B-C50C-407E-A947-70E740481C1C}">
                <a14:useLocalDpi xmlns:a14="http://schemas.microsoft.com/office/drawing/2010/main" val="0"/>
              </a:ext>
            </a:extLst>
          </a:blip>
          <a:srcRect t="6783" b="12805"/>
          <a:stretch>
            <a:fillRect/>
          </a:stretch>
        </p:blipFill>
        <p:spPr bwMode="auto">
          <a:xfrm>
            <a:off x="4495800" y="4248150"/>
            <a:ext cx="393223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A382702.wav">
            <a:hlinkClick r:id="" action="ppaction://media"/>
          </p:cNvPr>
          <p:cNvPicPr>
            <a:picLocks noChangeAspect="1"/>
          </p:cNvPicPr>
          <p:nvPr>
            <a:wavAudioFile r:embed="rId1" name="DA3833A9.wav"/>
          </p:nvPr>
        </p:nvPicPr>
        <p:blipFill>
          <a:blip r:embed="rId5">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8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04800" y="685800"/>
            <a:ext cx="8458200" cy="779463"/>
          </a:xfrm>
        </p:spPr>
        <p:txBody>
          <a:bodyPr lIns="0" anchor="t"/>
          <a:lstStyle/>
          <a:p>
            <a:pPr marL="228600">
              <a:spcAft>
                <a:spcPts val="1000"/>
              </a:spcAft>
            </a:pPr>
            <a:r>
              <a:rPr lang="en-US" altLang="en-US" dirty="0" smtClean="0">
                <a:cs typeface="Times New Roman" pitchFamily="18" charset="0"/>
              </a:rPr>
              <a:t>Need for Access Improvements to</a:t>
            </a:r>
            <a:br>
              <a:rPr lang="en-US" altLang="en-US" dirty="0" smtClean="0">
                <a:cs typeface="Times New Roman" pitchFamily="18" charset="0"/>
              </a:rPr>
            </a:br>
            <a:r>
              <a:rPr lang="en-US" altLang="en-US" dirty="0" smtClean="0">
                <a:cs typeface="Times New Roman" pitchFamily="18" charset="0"/>
              </a:rPr>
              <a:t>Traffic Generators and Transportation Improvements</a:t>
            </a:r>
            <a:r>
              <a:rPr lang="en-US" altLang="en-US" dirty="0" smtClean="0"/>
              <a:t/>
            </a:r>
            <a:br>
              <a:rPr lang="en-US" altLang="en-US" dirty="0" smtClean="0"/>
            </a:br>
            <a:endParaRPr lang="en-US" altLang="en-US" dirty="0" smtClean="0"/>
          </a:p>
        </p:txBody>
      </p:sp>
      <p:sp>
        <p:nvSpPr>
          <p:cNvPr id="12291" name="Content Placeholder 2"/>
          <p:cNvSpPr>
            <a:spLocks noGrp="1"/>
          </p:cNvSpPr>
          <p:nvPr>
            <p:ph idx="1"/>
          </p:nvPr>
        </p:nvSpPr>
        <p:spPr/>
        <p:txBody>
          <a:bodyPr/>
          <a:lstStyle/>
          <a:p>
            <a:pPr marL="228600" algn="just">
              <a:spcBef>
                <a:spcPct val="0"/>
              </a:spcBef>
              <a:spcAft>
                <a:spcPts val="1000"/>
              </a:spcAft>
              <a:defRPr/>
            </a:pPr>
            <a:endParaRPr lang="en-US" altLang="en-US" dirty="0" smtClean="0">
              <a:ea typeface="Times New Roman" pitchFamily="18" charset="0"/>
              <a:cs typeface="Arial" pitchFamily="34" charset="0"/>
            </a:endParaRPr>
          </a:p>
          <a:p>
            <a:pPr marL="0" indent="0" algn="just">
              <a:spcBef>
                <a:spcPct val="0"/>
              </a:spcBef>
              <a:spcAft>
                <a:spcPts val="1000"/>
              </a:spcAft>
              <a:buFont typeface="Arial" pitchFamily="34" charset="0"/>
              <a:buNone/>
              <a:defRPr/>
            </a:pPr>
            <a:r>
              <a:rPr lang="en-US" altLang="en-US" dirty="0" smtClean="0">
                <a:ea typeface="Times New Roman" pitchFamily="18" charset="0"/>
                <a:cs typeface="Arial" pitchFamily="34" charset="0"/>
              </a:rPr>
              <a:t>The location of the CenturyLink Center near the east approach of the bridge, future transportation projects, and the following recently completed transportation projects are anticipated to increase traffic demand at the eastern approach. </a:t>
            </a:r>
            <a:endParaRPr lang="en-US" altLang="en-US" sz="2800" dirty="0" smtClean="0">
              <a:ea typeface="Times New Roman" pitchFamily="18" charset="0"/>
              <a:cs typeface="Arial" pitchFamily="34" charset="0"/>
            </a:endParaRPr>
          </a:p>
          <a:p>
            <a:pPr marL="628650" lvl="1" algn="just">
              <a:spcBef>
                <a:spcPct val="0"/>
              </a:spcBef>
              <a:spcAft>
                <a:spcPts val="1000"/>
              </a:spcAft>
              <a:defRPr/>
            </a:pPr>
            <a:r>
              <a:rPr lang="en-US" altLang="en-US" sz="2200" dirty="0" smtClean="0">
                <a:cs typeface="Times New Roman" pitchFamily="18" charset="0"/>
              </a:rPr>
              <a:t>The 5-lane section along LA 511 from the bridge to Barksdale Boulevard, </a:t>
            </a:r>
          </a:p>
          <a:p>
            <a:pPr marL="628650" lvl="1" algn="just">
              <a:spcBef>
                <a:spcPct val="0"/>
              </a:spcBef>
              <a:spcAft>
                <a:spcPts val="1000"/>
              </a:spcAft>
              <a:defRPr/>
            </a:pPr>
            <a:r>
              <a:rPr lang="en-US" altLang="en-US" sz="2200" dirty="0" smtClean="0">
                <a:cs typeface="Times New Roman" pitchFamily="18" charset="0"/>
              </a:rPr>
              <a:t>The  extension of the Arthur Ray Teague Parkway to the intersection of Barksdale Boulevard and Sligo Road, and </a:t>
            </a:r>
          </a:p>
          <a:p>
            <a:pPr marL="628650" lvl="1" algn="just">
              <a:spcBef>
                <a:spcPct val="0"/>
              </a:spcBef>
              <a:spcAft>
                <a:spcPts val="1000"/>
              </a:spcAft>
              <a:defRPr/>
            </a:pPr>
            <a:r>
              <a:rPr lang="en-US" altLang="en-US" sz="2200" dirty="0" smtClean="0">
                <a:cs typeface="Times New Roman" pitchFamily="18" charset="0"/>
              </a:rPr>
              <a:t>The exit ramps from both eastbound and westbound Jimmie Davis Highway to the Arthur Ray Teague Parkway.  </a:t>
            </a:r>
          </a:p>
          <a:p>
            <a:pPr marL="228600">
              <a:buFont typeface="Arial" pitchFamily="34" charset="0"/>
              <a:buNone/>
              <a:defRPr/>
            </a:pPr>
            <a:endParaRPr lang="en-US" altLang="en-US" dirty="0" smtClean="0"/>
          </a:p>
        </p:txBody>
      </p:sp>
      <p:pic>
        <p:nvPicPr>
          <p:cNvPr id="2" name="1CEF2702.wav">
            <a:hlinkClick r:id="" action="ppaction://media"/>
          </p:cNvPr>
          <p:cNvPicPr>
            <a:picLocks noChangeAspect="1"/>
          </p:cNvPicPr>
          <p:nvPr>
            <a:wavAudioFile r:embed="rId1" name="1CEFA038.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4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p:cNvPicPr>
            <a:picLocks noChangeAspect="1"/>
          </p:cNvPicPr>
          <p:nvPr/>
        </p:nvPicPr>
        <p:blipFill>
          <a:blip r:embed="rId5">
            <a:extLst>
              <a:ext uri="{28A0092B-C50C-407E-A947-70E740481C1C}">
                <a14:useLocalDpi xmlns:a14="http://schemas.microsoft.com/office/drawing/2010/main" val="0"/>
              </a:ext>
            </a:extLst>
          </a:blip>
          <a:srcRect l="208" t="7158"/>
          <a:stretch>
            <a:fillRect/>
          </a:stretch>
        </p:blipFill>
        <p:spPr bwMode="auto">
          <a:xfrm>
            <a:off x="0" y="477838"/>
            <a:ext cx="9144000" cy="638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p:txBody>
          <a:bodyPr/>
          <a:lstStyle/>
          <a:p>
            <a:pPr eaLnBrk="1" hangingPunct="1">
              <a:defRPr/>
            </a:pPr>
            <a:r>
              <a:rPr lang="en-US" altLang="en-US" sz="3600" dirty="0" smtClean="0">
                <a:solidFill>
                  <a:srgbClr val="FFFF00"/>
                </a:solidFill>
                <a:effectLst>
                  <a:outerShdw blurRad="38100" dist="38100" dir="2700000" algn="tl">
                    <a:srgbClr val="000000">
                      <a:alpha val="43137"/>
                    </a:srgbClr>
                  </a:outerShdw>
                </a:effectLst>
              </a:rPr>
              <a:t>Alternatives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slow" advClick="0" advTm="1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304800" y="533400"/>
            <a:ext cx="8534400" cy="6172200"/>
          </a:xfrm>
        </p:spPr>
        <p:txBody>
          <a:bodyPr lIns="0" rIns="0"/>
          <a:lstStyle/>
          <a:p>
            <a:pPr eaLnBrk="1" hangingPunct="1">
              <a:buFont typeface="Arial" pitchFamily="34" charset="0"/>
              <a:buNone/>
              <a:defRPr/>
            </a:pPr>
            <a:r>
              <a:rPr lang="en-US" altLang="en-US" dirty="0" smtClean="0"/>
              <a:t>The </a:t>
            </a:r>
            <a:r>
              <a:rPr lang="en-US" altLang="en-US" dirty="0" smtClean="0">
                <a:solidFill>
                  <a:srgbClr val="FFFF00"/>
                </a:solidFill>
              </a:rPr>
              <a:t>Alternatives</a:t>
            </a:r>
            <a:r>
              <a:rPr lang="en-US" altLang="en-US" dirty="0" smtClean="0"/>
              <a:t> studied in the EA include the  </a:t>
            </a:r>
          </a:p>
          <a:p>
            <a:pPr eaLnBrk="1" hangingPunct="1">
              <a:buFont typeface="Arial" pitchFamily="34" charset="0"/>
              <a:buNone/>
              <a:defRPr/>
            </a:pPr>
            <a:r>
              <a:rPr lang="en-US" altLang="en-US" dirty="0" smtClean="0">
                <a:solidFill>
                  <a:srgbClr val="FFFF00"/>
                </a:solidFill>
              </a:rPr>
              <a:t>No-Build </a:t>
            </a:r>
            <a:r>
              <a:rPr lang="en-US" altLang="en-US" dirty="0">
                <a:solidFill>
                  <a:srgbClr val="FFFF00"/>
                </a:solidFill>
              </a:rPr>
              <a:t>Alternative </a:t>
            </a:r>
            <a:r>
              <a:rPr lang="en-US" altLang="en-US" dirty="0" smtClean="0">
                <a:solidFill>
                  <a:schemeClr val="tx2"/>
                </a:solidFill>
              </a:rPr>
              <a:t>and several </a:t>
            </a:r>
            <a:r>
              <a:rPr lang="en-US" altLang="en-US" dirty="0" smtClean="0">
                <a:solidFill>
                  <a:srgbClr val="FFFF00"/>
                </a:solidFill>
              </a:rPr>
              <a:t>Build Alternatives</a:t>
            </a:r>
            <a:endParaRPr lang="en-US" altLang="en-US" dirty="0" smtClean="0"/>
          </a:p>
          <a:p>
            <a:pPr marL="0" indent="0" eaLnBrk="1" hangingPunct="1">
              <a:buFont typeface="Arial" pitchFamily="34" charset="0"/>
              <a:buNone/>
              <a:defRPr/>
            </a:pPr>
            <a:r>
              <a:rPr lang="en-US" altLang="en-US" dirty="0" smtClean="0"/>
              <a:t>The</a:t>
            </a:r>
            <a:r>
              <a:rPr lang="en-US" altLang="en-US" dirty="0" smtClean="0">
                <a:solidFill>
                  <a:srgbClr val="FFFF00"/>
                </a:solidFill>
              </a:rPr>
              <a:t> No-Build Alternative </a:t>
            </a:r>
          </a:p>
          <a:p>
            <a:pPr eaLnBrk="1" hangingPunct="1">
              <a:buFont typeface="Arial" panose="020B0604020202020204" pitchFamily="34" charset="0"/>
              <a:buChar char="•"/>
              <a:defRPr/>
            </a:pPr>
            <a:r>
              <a:rPr lang="en-US" altLang="en-US" dirty="0">
                <a:solidFill>
                  <a:srgbClr val="FFFFFF"/>
                </a:solidFill>
                <a:ea typeface="Times New Roman" pitchFamily="18" charset="0"/>
                <a:cs typeface="Arial" pitchFamily="34" charset="0"/>
              </a:rPr>
              <a:t>serves as a benchmark to allow for the meaningful comparison of the magnitude of environmental effects associated with the </a:t>
            </a:r>
            <a:r>
              <a:rPr lang="en-US" altLang="en-US" dirty="0">
                <a:solidFill>
                  <a:srgbClr val="FFFF00"/>
                </a:solidFill>
                <a:ea typeface="Times New Roman" pitchFamily="18" charset="0"/>
                <a:cs typeface="Arial" pitchFamily="34" charset="0"/>
              </a:rPr>
              <a:t>Build </a:t>
            </a:r>
            <a:r>
              <a:rPr lang="en-US" altLang="en-US" dirty="0" smtClean="0">
                <a:solidFill>
                  <a:srgbClr val="FFFF00"/>
                </a:solidFill>
                <a:ea typeface="Times New Roman" pitchFamily="18" charset="0"/>
                <a:cs typeface="Arial" pitchFamily="34" charset="0"/>
              </a:rPr>
              <a:t>Alternatives </a:t>
            </a:r>
            <a:r>
              <a:rPr lang="en-US" altLang="en-US" dirty="0" smtClean="0">
                <a:ea typeface="Times New Roman" pitchFamily="18" charset="0"/>
                <a:cs typeface="Arial" pitchFamily="34" charset="0"/>
              </a:rPr>
              <a:t>and </a:t>
            </a:r>
            <a:endParaRPr lang="en-US" altLang="en-US" dirty="0">
              <a:ea typeface="Times New Roman" pitchFamily="18" charset="0"/>
              <a:cs typeface="Arial" pitchFamily="34" charset="0"/>
            </a:endParaRPr>
          </a:p>
          <a:p>
            <a:pPr eaLnBrk="1" hangingPunct="1">
              <a:buFont typeface="Arial" panose="020B0604020202020204" pitchFamily="34" charset="0"/>
              <a:buChar char="•"/>
              <a:defRPr/>
            </a:pPr>
            <a:r>
              <a:rPr lang="en-US" altLang="en-US" dirty="0" smtClean="0"/>
              <a:t>assumes construction of all programmed projects, including the </a:t>
            </a:r>
            <a:r>
              <a:rPr lang="en-US" altLang="en-US" b="1" dirty="0" smtClean="0">
                <a:solidFill>
                  <a:srgbClr val="FFFF00"/>
                </a:solidFill>
              </a:rPr>
              <a:t>Jimmie Davis Bridge</a:t>
            </a:r>
            <a:r>
              <a:rPr lang="en-US" altLang="en-US" b="1" dirty="0">
                <a:solidFill>
                  <a:srgbClr val="FFFF00"/>
                </a:solidFill>
              </a:rPr>
              <a:t> </a:t>
            </a:r>
            <a:r>
              <a:rPr lang="en-US" altLang="en-US" b="1" dirty="0" smtClean="0">
                <a:solidFill>
                  <a:srgbClr val="FFFF00"/>
                </a:solidFill>
              </a:rPr>
              <a:t>Rehabilitation, </a:t>
            </a:r>
            <a:r>
              <a:rPr lang="en-US" altLang="en-US" dirty="0"/>
              <a:t>except for this project</a:t>
            </a:r>
            <a:r>
              <a:rPr lang="en-US" altLang="en-US" dirty="0" smtClean="0"/>
              <a:t>.  </a:t>
            </a:r>
          </a:p>
          <a:p>
            <a:pPr marL="798512" lvl="2" indent="0" eaLnBrk="1" hangingPunct="1">
              <a:buFont typeface="Arial" pitchFamily="34" charset="0"/>
              <a:buNone/>
              <a:defRPr/>
            </a:pPr>
            <a:endParaRPr lang="en-US" altLang="en-US" sz="900" dirty="0" smtClean="0"/>
          </a:p>
          <a:p>
            <a:pPr marL="798512" lvl="2" indent="0" eaLnBrk="1" hangingPunct="1">
              <a:buFont typeface="Arial" pitchFamily="34" charset="0"/>
              <a:buNone/>
              <a:defRPr/>
            </a:pPr>
            <a:r>
              <a:rPr lang="en-US" altLang="en-US" dirty="0" smtClean="0"/>
              <a:t>Programmed projects are those listed in the </a:t>
            </a:r>
            <a:r>
              <a:rPr lang="en-US" altLang="en-US" kern="1200" dirty="0" smtClean="0">
                <a:solidFill>
                  <a:srgbClr val="FFFFFF"/>
                </a:solidFill>
                <a:ea typeface="Times New Roman" pitchFamily="18" charset="0"/>
                <a:cs typeface="Arial" pitchFamily="34" charset="0"/>
              </a:rPr>
              <a:t>Northwest </a:t>
            </a:r>
            <a:r>
              <a:rPr lang="en-US" altLang="en-US" kern="1200" dirty="0">
                <a:solidFill>
                  <a:srgbClr val="FFFFFF"/>
                </a:solidFill>
                <a:ea typeface="Times New Roman" pitchFamily="18" charset="0"/>
                <a:cs typeface="Arial" pitchFamily="34" charset="0"/>
              </a:rPr>
              <a:t>Louisiana Council of Governments (NLCOG) Short Range Program (Federal Fiscal Years 2013-2015) – Transportation Improvement Projects (TIP</a:t>
            </a:r>
            <a:r>
              <a:rPr lang="en-US" altLang="en-US" kern="1200" dirty="0" smtClean="0">
                <a:solidFill>
                  <a:srgbClr val="FFFFFF"/>
                </a:solidFill>
                <a:ea typeface="Times New Roman" pitchFamily="18" charset="0"/>
                <a:cs typeface="Arial" pitchFamily="34" charset="0"/>
              </a:rPr>
              <a:t>).</a:t>
            </a:r>
          </a:p>
          <a:p>
            <a:pPr marL="0" indent="0" eaLnBrk="1" hangingPunct="1">
              <a:buFont typeface="Arial" pitchFamily="34" charset="0"/>
              <a:buNone/>
              <a:defRPr/>
            </a:pPr>
            <a:endParaRPr lang="en-US" altLang="en-US" dirty="0" smtClean="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4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dirty="0" smtClean="0">
                <a:solidFill>
                  <a:srgbClr val="FFFF00"/>
                </a:solidFill>
              </a:rPr>
              <a:t>No-Build Alternative</a:t>
            </a:r>
          </a:p>
        </p:txBody>
      </p:sp>
      <p:graphicFrame>
        <p:nvGraphicFramePr>
          <p:cNvPr id="2" name="Table 1"/>
          <p:cNvGraphicFramePr>
            <a:graphicFrameLocks noGrp="1"/>
          </p:cNvGraphicFramePr>
          <p:nvPr/>
        </p:nvGraphicFramePr>
        <p:xfrm>
          <a:off x="381000" y="2641600"/>
          <a:ext cx="8305800" cy="2954339"/>
        </p:xfrm>
        <a:graphic>
          <a:graphicData uri="http://schemas.openxmlformats.org/drawingml/2006/table">
            <a:tbl>
              <a:tblPr/>
              <a:tblGrid>
                <a:gridCol w="1116013"/>
                <a:gridCol w="796925"/>
                <a:gridCol w="1258887"/>
                <a:gridCol w="1524000"/>
                <a:gridCol w="976313"/>
                <a:gridCol w="1198562"/>
                <a:gridCol w="1435100"/>
              </a:tblGrid>
              <a:tr h="488815">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00"/>
                          </a:solidFill>
                          <a:effectLst>
                            <a:outerShdw blurRad="38100" dist="38100" dir="2700000" algn="tl">
                              <a:srgbClr val="000000"/>
                            </a:outerShdw>
                          </a:effectLst>
                          <a:latin typeface="Arial" pitchFamily="34" charset="0"/>
                          <a:ea typeface="Times New Roman" pitchFamily="18" charset="0"/>
                          <a:cs typeface="Arial" pitchFamily="34" charset="0"/>
                        </a:rPr>
                        <a:t>Name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00"/>
                          </a:solidFill>
                          <a:effectLst>
                            <a:outerShdw blurRad="38100" dist="38100" dir="2700000" algn="tl">
                              <a:srgbClr val="000000"/>
                            </a:outerShdw>
                          </a:effectLst>
                          <a:latin typeface="Arial" pitchFamily="34" charset="0"/>
                          <a:ea typeface="Times New Roman" pitchFamily="18" charset="0"/>
                          <a:cs typeface="Arial" pitchFamily="34" charset="0"/>
                        </a:rPr>
                        <a:t>Route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00"/>
                          </a:solidFill>
                          <a:effectLst>
                            <a:outerShdw blurRad="38100" dist="38100" dir="2700000" algn="tl">
                              <a:srgbClr val="000000"/>
                            </a:outerShdw>
                          </a:effectLst>
                          <a:latin typeface="Arial" pitchFamily="34" charset="0"/>
                          <a:ea typeface="Times New Roman" pitchFamily="18" charset="0"/>
                          <a:cs typeface="Arial" pitchFamily="34" charset="0"/>
                        </a:rPr>
                        <a:t>Limits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00"/>
                          </a:solidFill>
                          <a:effectLst>
                            <a:outerShdw blurRad="38100" dist="38100" dir="2700000" algn="tl">
                              <a:srgbClr val="000000"/>
                            </a:outerShdw>
                          </a:effectLst>
                          <a:latin typeface="Arial" pitchFamily="34" charset="0"/>
                          <a:ea typeface="Times New Roman" pitchFamily="18" charset="0"/>
                          <a:cs typeface="Arial" pitchFamily="34" charset="0"/>
                        </a:rPr>
                        <a:t>Improvements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00"/>
                          </a:solidFill>
                          <a:effectLst>
                            <a:outerShdw blurRad="38100" dist="38100" dir="2700000" algn="tl">
                              <a:srgbClr val="000000"/>
                            </a:outerShdw>
                          </a:effectLst>
                          <a:latin typeface="Arial" pitchFamily="34" charset="0"/>
                          <a:ea typeface="Times New Roman" pitchFamily="18" charset="0"/>
                          <a:cs typeface="Arial" pitchFamily="34" charset="0"/>
                        </a:rPr>
                        <a:t>Plan Phase (Year)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00"/>
                          </a:solidFill>
                          <a:effectLst>
                            <a:outerShdw blurRad="38100" dist="38100" dir="2700000" algn="tl">
                              <a:srgbClr val="000000"/>
                            </a:outerShdw>
                          </a:effectLst>
                          <a:latin typeface="Arial" pitchFamily="34" charset="0"/>
                          <a:ea typeface="Times New Roman" pitchFamily="18" charset="0"/>
                          <a:cs typeface="Arial" pitchFamily="34" charset="0"/>
                        </a:rPr>
                        <a:t>Cost Estimate ($000’s)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00"/>
                          </a:solidFill>
                          <a:effectLst>
                            <a:outerShdw blurRad="38100" dist="38100" dir="2700000" algn="tl">
                              <a:srgbClr val="000000"/>
                            </a:outerShdw>
                          </a:effectLst>
                          <a:latin typeface="Arial" pitchFamily="34" charset="0"/>
                          <a:ea typeface="Times New Roman" pitchFamily="18" charset="0"/>
                          <a:cs typeface="Arial" pitchFamily="34" charset="0"/>
                        </a:rPr>
                        <a:t>Primary Funding</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r>
              <a:tr h="979216">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Sunflower Blvd Extension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Local</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Existing Sunflower Blvd. to new A.R. Teague Parkway Extension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New two-lane urban collector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SRP (2014)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750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Local Funding Bossier City</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0560">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Golden Meadows Dr Extension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Local</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US 71 to new A.R. Teague Parkway Extension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New four-lane local boulevard section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SRP (2015)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3,500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Local Funding Bossier City</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15748">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LA 511: Jimmie Davis Bridge Rehabilitation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State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LA 511 Red River Crossing</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Rehabilitation of existing two-lane bridge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2014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20,000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State Bonds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429" name="Rectangle 4"/>
          <p:cNvSpPr>
            <a:spLocks noChangeArrowheads="1"/>
          </p:cNvSpPr>
          <p:nvPr/>
        </p:nvSpPr>
        <p:spPr bwMode="auto">
          <a:xfrm>
            <a:off x="381000" y="1163638"/>
            <a:ext cx="838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nSpc>
                <a:spcPct val="100000"/>
              </a:lnSpc>
              <a:spcBef>
                <a:spcPct val="0"/>
              </a:spcBef>
              <a:buFontTx/>
              <a:buNone/>
            </a:pPr>
            <a:r>
              <a:rPr lang="en-US" altLang="en-US" sz="1800" dirty="0">
                <a:solidFill>
                  <a:srgbClr val="FFFFFF"/>
                </a:solidFill>
                <a:ea typeface="Times New Roman" pitchFamily="18" charset="0"/>
                <a:cs typeface="Arial" pitchFamily="34" charset="0"/>
              </a:rPr>
              <a:t>Under the No-Build Alternative the existing Jimmie Davis Bridge will be rehabilitated to extend its useful life for 30 years, and it will continue to operate as a two-lane facility. The other </a:t>
            </a:r>
            <a:r>
              <a:rPr lang="en-US" altLang="en-US" sz="1800" dirty="0" smtClean="0">
                <a:solidFill>
                  <a:srgbClr val="FFFFFF"/>
                </a:solidFill>
                <a:ea typeface="Times New Roman" pitchFamily="18" charset="0"/>
                <a:cs typeface="Arial" pitchFamily="34" charset="0"/>
              </a:rPr>
              <a:t>short-term programmed projects </a:t>
            </a:r>
            <a:r>
              <a:rPr lang="en-US" altLang="en-US" sz="1800" dirty="0">
                <a:solidFill>
                  <a:srgbClr val="FFFFFF"/>
                </a:solidFill>
                <a:ea typeface="Times New Roman" pitchFamily="18" charset="0"/>
                <a:cs typeface="Arial" pitchFamily="34" charset="0"/>
              </a:rPr>
              <a:t>will upgrade the project area network, but will not add capacity to LA 511. </a:t>
            </a:r>
          </a:p>
          <a:p>
            <a:pPr>
              <a:lnSpc>
                <a:spcPct val="100000"/>
              </a:lnSpc>
              <a:spcBef>
                <a:spcPct val="0"/>
              </a:spcBef>
              <a:buFontTx/>
              <a:buNone/>
            </a:pPr>
            <a:endParaRPr lang="en-US" altLang="en-US" sz="1800" dirty="0">
              <a:solidFill>
                <a:srgbClr val="FFFFFF"/>
              </a:solidFill>
              <a:ea typeface="Times New Roman" pitchFamily="18" charset="0"/>
              <a:cs typeface="Arial" pitchFamily="34" charset="0"/>
            </a:endParaRPr>
          </a:p>
        </p:txBody>
      </p:sp>
      <p:pic>
        <p:nvPicPr>
          <p:cNvPr id="5" name="1F902780.wav">
            <a:hlinkClick r:id="" action="ppaction://media"/>
          </p:cNvPr>
          <p:cNvPicPr>
            <a:picLocks noChangeAspect="1"/>
          </p:cNvPicPr>
          <p:nvPr>
            <a:wavAudioFile r:embed="rId1" name="1F90C028.wav"/>
          </p:nvPr>
        </p:nvPicPr>
        <p:blipFill>
          <a:blip r:embed="rId4">
            <a:extLst>
              <a:ext uri="{28A0092B-C50C-407E-A947-70E740481C1C}">
                <a14:useLocalDpi xmlns:a14="http://schemas.microsoft.com/office/drawing/2010/main" val="0"/>
              </a:ext>
            </a:extLst>
          </a:blip>
          <a:srcRect/>
          <a:stretch>
            <a:fillRect/>
          </a:stretch>
        </p:blipFill>
        <p:spPr bwMode="auto">
          <a:xfrm>
            <a:off x="4267200" y="30956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7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smtClean="0"/>
              <a:t>Build Alternatives</a:t>
            </a:r>
          </a:p>
        </p:txBody>
      </p:sp>
      <p:sp>
        <p:nvSpPr>
          <p:cNvPr id="3" name="Content Placeholder 2"/>
          <p:cNvSpPr>
            <a:spLocks noGrp="1"/>
          </p:cNvSpPr>
          <p:nvPr>
            <p:ph idx="1"/>
          </p:nvPr>
        </p:nvSpPr>
        <p:spPr/>
        <p:txBody>
          <a:bodyPr/>
          <a:lstStyle/>
          <a:p>
            <a:pPr eaLnBrk="1" hangingPunct="1">
              <a:buFont typeface="Arial" pitchFamily="34" charset="0"/>
              <a:buNone/>
              <a:defRPr/>
            </a:pPr>
            <a:r>
              <a:rPr lang="en-US" altLang="en-US" dirty="0" smtClean="0"/>
              <a:t>The EA evaluated the following:</a:t>
            </a:r>
          </a:p>
          <a:p>
            <a:pPr eaLnBrk="1" hangingPunct="1">
              <a:buFont typeface="Arial" pitchFamily="34" charset="0"/>
              <a:buNone/>
              <a:defRPr/>
            </a:pPr>
            <a:r>
              <a:rPr lang="en-US" altLang="en-US" dirty="0" smtClean="0"/>
              <a:t>Two </a:t>
            </a:r>
            <a:r>
              <a:rPr lang="en-US" altLang="en-US" dirty="0">
                <a:solidFill>
                  <a:srgbClr val="FFFF00"/>
                </a:solidFill>
              </a:rPr>
              <a:t>Bridge </a:t>
            </a:r>
            <a:r>
              <a:rPr lang="en-US" altLang="en-US" dirty="0" smtClean="0">
                <a:solidFill>
                  <a:srgbClr val="FFFF00"/>
                </a:solidFill>
              </a:rPr>
              <a:t>Alternatives</a:t>
            </a:r>
            <a:r>
              <a:rPr lang="en-US" altLang="en-US" dirty="0"/>
              <a:t>: 5 and 7.</a:t>
            </a:r>
          </a:p>
          <a:p>
            <a:pPr eaLnBrk="1" hangingPunct="1">
              <a:buFont typeface="Arial" pitchFamily="34" charset="0"/>
              <a:buNone/>
              <a:defRPr/>
            </a:pPr>
            <a:r>
              <a:rPr lang="en-US" altLang="en-US" dirty="0"/>
              <a:t>Two </a:t>
            </a:r>
            <a:r>
              <a:rPr lang="en-US" altLang="en-US" dirty="0">
                <a:solidFill>
                  <a:srgbClr val="FFFF00"/>
                </a:solidFill>
              </a:rPr>
              <a:t>Trail </a:t>
            </a:r>
            <a:r>
              <a:rPr lang="en-US" altLang="en-US" dirty="0" smtClean="0">
                <a:solidFill>
                  <a:srgbClr val="FFFF00"/>
                </a:solidFill>
              </a:rPr>
              <a:t>Alternatives</a:t>
            </a:r>
            <a:r>
              <a:rPr lang="en-US" altLang="en-US" dirty="0"/>
              <a:t>: 1 and 2.</a:t>
            </a:r>
          </a:p>
          <a:p>
            <a:pPr marL="0" indent="0" eaLnBrk="1" hangingPunct="1">
              <a:buFont typeface="Arial" pitchFamily="34" charset="0"/>
              <a:buNone/>
              <a:defRPr/>
            </a:pPr>
            <a:r>
              <a:rPr lang="en-US" altLang="en-US" dirty="0"/>
              <a:t>Four </a:t>
            </a:r>
            <a:r>
              <a:rPr lang="en-US" altLang="en-US" dirty="0">
                <a:solidFill>
                  <a:srgbClr val="FFFF00"/>
                </a:solidFill>
              </a:rPr>
              <a:t>Access </a:t>
            </a:r>
            <a:r>
              <a:rPr lang="en-US" altLang="en-US" dirty="0" smtClean="0">
                <a:solidFill>
                  <a:srgbClr val="FFFF00"/>
                </a:solidFill>
              </a:rPr>
              <a:t>Alternatives</a:t>
            </a:r>
            <a:r>
              <a:rPr lang="en-US" altLang="en-US" dirty="0"/>
              <a:t>: A without C, A with C, </a:t>
            </a:r>
            <a:r>
              <a:rPr lang="en-US" altLang="en-US" dirty="0" smtClean="0"/>
              <a:t>B </a:t>
            </a:r>
            <a:r>
              <a:rPr lang="en-US" altLang="en-US" dirty="0"/>
              <a:t>without C, and B with C.  </a:t>
            </a:r>
          </a:p>
          <a:p>
            <a:pPr eaLnBrk="1" hangingPunct="1">
              <a:buFont typeface="Arial" pitchFamily="34" charset="0"/>
              <a:buNone/>
              <a:defRPr/>
            </a:pPr>
            <a:r>
              <a:rPr lang="en-US" altLang="en-US" dirty="0"/>
              <a:t>This resulted in </a:t>
            </a:r>
            <a:r>
              <a:rPr lang="en-US" altLang="en-US" dirty="0">
                <a:solidFill>
                  <a:srgbClr val="FFFF00"/>
                </a:solidFill>
              </a:rPr>
              <a:t>16</a:t>
            </a:r>
            <a:r>
              <a:rPr lang="en-US" altLang="en-US" dirty="0"/>
              <a:t> possible combinations of </a:t>
            </a:r>
            <a:r>
              <a:rPr lang="en-US" altLang="en-US" dirty="0">
                <a:solidFill>
                  <a:srgbClr val="FFFF00"/>
                </a:solidFill>
              </a:rPr>
              <a:t>Build Alternatives</a:t>
            </a:r>
            <a:r>
              <a:rPr lang="en-US" altLang="en-US" dirty="0"/>
              <a:t>.</a:t>
            </a:r>
          </a:p>
          <a:p>
            <a:pPr marL="0" indent="0" eaLnBrk="1" hangingPunct="1">
              <a:buFont typeface="Arial" pitchFamily="34" charset="0"/>
              <a:buNone/>
              <a:defRPr/>
            </a:pPr>
            <a:r>
              <a:rPr lang="en-US" altLang="en-US" dirty="0"/>
              <a:t>As discussed on the next slide, </a:t>
            </a:r>
            <a:r>
              <a:rPr lang="en-US" altLang="en-US" dirty="0">
                <a:solidFill>
                  <a:srgbClr val="FFFF00"/>
                </a:solidFill>
              </a:rPr>
              <a:t>8 Build Alternatives </a:t>
            </a:r>
            <a:r>
              <a:rPr lang="en-US" altLang="en-US" dirty="0"/>
              <a:t>remain for consideration at this Hearing.</a:t>
            </a:r>
          </a:p>
          <a:p>
            <a:pPr>
              <a:defRPr/>
            </a:pPr>
            <a:endParaRPr lang="en-US" dirty="0"/>
          </a:p>
        </p:txBody>
      </p:sp>
      <p:pic>
        <p:nvPicPr>
          <p:cNvPr id="2" name="0EF32795.wav">
            <a:hlinkClick r:id="" action="ppaction://media"/>
          </p:cNvPr>
          <p:cNvPicPr>
            <a:picLocks noChangeAspect="1"/>
          </p:cNvPicPr>
          <p:nvPr>
            <a:wavAudioFile r:embed="rId1" name="0EF3E406.wav"/>
          </p:nvPr>
        </p:nvPicPr>
        <p:blipFill>
          <a:blip r:embed="rId4">
            <a:extLst>
              <a:ext uri="{28A0092B-C50C-407E-A947-70E740481C1C}">
                <a14:useLocalDpi xmlns:a14="http://schemas.microsoft.com/office/drawing/2010/main" val="0"/>
              </a:ext>
            </a:extLst>
          </a:blip>
          <a:srcRect/>
          <a:stretch>
            <a:fillRect/>
          </a:stretch>
        </p:blipFill>
        <p:spPr bwMode="auto">
          <a:xfrm>
            <a:off x="43434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45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304800" y="533400"/>
            <a:ext cx="8534400" cy="6172200"/>
          </a:xfrm>
        </p:spPr>
        <p:txBody>
          <a:bodyPr lIns="0" rIns="0"/>
          <a:lstStyle/>
          <a:p>
            <a:pPr marL="0" algn="just">
              <a:spcBef>
                <a:spcPct val="0"/>
              </a:spcBef>
              <a:spcAft>
                <a:spcPts val="300"/>
              </a:spcAft>
            </a:pPr>
            <a:r>
              <a:rPr lang="en-US" altLang="en-US" sz="2200" dirty="0" smtClean="0">
                <a:cs typeface="Times New Roman" pitchFamily="18" charset="0"/>
              </a:rPr>
              <a:t>The Build Alternatives were based on </a:t>
            </a:r>
            <a:r>
              <a:rPr lang="en-US" altLang="en-US" sz="2200" dirty="0">
                <a:solidFill>
                  <a:srgbClr val="FFFFFF"/>
                </a:solidFill>
                <a:cs typeface="Times New Roman" pitchFamily="18" charset="0"/>
              </a:rPr>
              <a:t>the Stage 0 </a:t>
            </a:r>
            <a:r>
              <a:rPr lang="en-US" altLang="en-US" sz="2200" dirty="0" smtClean="0">
                <a:solidFill>
                  <a:srgbClr val="FFFFFF"/>
                </a:solidFill>
                <a:cs typeface="Times New Roman" pitchFamily="18" charset="0"/>
              </a:rPr>
              <a:t>Alternatives and the </a:t>
            </a:r>
            <a:r>
              <a:rPr lang="en-US" altLang="en-US" sz="2200" dirty="0" smtClean="0">
                <a:cs typeface="Times New Roman" pitchFamily="18" charset="0"/>
              </a:rPr>
              <a:t>agency and public comments on received by DOTD in 2013.  </a:t>
            </a:r>
          </a:p>
          <a:p>
            <a:pPr marL="0" algn="just">
              <a:spcBef>
                <a:spcPct val="0"/>
              </a:spcBef>
              <a:spcAft>
                <a:spcPts val="300"/>
              </a:spcAft>
            </a:pPr>
            <a:endParaRPr lang="en-US" altLang="en-US" sz="2200" dirty="0" smtClean="0">
              <a:cs typeface="Times New Roman" pitchFamily="18" charset="0"/>
            </a:endParaRPr>
          </a:p>
          <a:p>
            <a:pPr marL="0" algn="just">
              <a:spcBef>
                <a:spcPct val="0"/>
              </a:spcBef>
              <a:spcAft>
                <a:spcPts val="300"/>
              </a:spcAft>
            </a:pPr>
            <a:r>
              <a:rPr lang="en-US" altLang="en-US" sz="2200" dirty="0">
                <a:cs typeface="Times New Roman" pitchFamily="18" charset="0"/>
              </a:rPr>
              <a:t>I</a:t>
            </a:r>
            <a:r>
              <a:rPr lang="en-US" altLang="en-US" sz="2200" dirty="0" smtClean="0">
                <a:cs typeface="Times New Roman" pitchFamily="18" charset="0"/>
              </a:rPr>
              <a:t>n 2014, DOTD began the Jimmie Davis Bridge Rehabilitation Project to improve the existing bridge to extend its useful life.  </a:t>
            </a:r>
          </a:p>
          <a:p>
            <a:pPr marL="0" algn="just">
              <a:spcBef>
                <a:spcPct val="0"/>
              </a:spcBef>
              <a:spcAft>
                <a:spcPts val="300"/>
              </a:spcAft>
            </a:pPr>
            <a:endParaRPr lang="en-US" altLang="en-US" sz="2200" dirty="0" smtClean="0">
              <a:cs typeface="Times New Roman" pitchFamily="18" charset="0"/>
            </a:endParaRPr>
          </a:p>
          <a:p>
            <a:pPr marL="0" algn="just">
              <a:spcBef>
                <a:spcPct val="0"/>
              </a:spcBef>
              <a:spcAft>
                <a:spcPts val="300"/>
              </a:spcAft>
            </a:pPr>
            <a:r>
              <a:rPr lang="en-US" altLang="en-US" sz="2200" dirty="0" smtClean="0">
                <a:cs typeface="Times New Roman" pitchFamily="18" charset="0"/>
              </a:rPr>
              <a:t>The Rehabilitation </a:t>
            </a:r>
            <a:r>
              <a:rPr lang="en-US" altLang="en-US" sz="2200" dirty="0">
                <a:cs typeface="Times New Roman" pitchFamily="18" charset="0"/>
              </a:rPr>
              <a:t>P</a:t>
            </a:r>
            <a:r>
              <a:rPr lang="en-US" altLang="en-US" sz="2200" dirty="0" smtClean="0">
                <a:cs typeface="Times New Roman" pitchFamily="18" charset="0"/>
              </a:rPr>
              <a:t>roject results from a separate study that was underway when the EA was initiated.  </a:t>
            </a:r>
          </a:p>
          <a:p>
            <a:pPr marL="0" algn="just">
              <a:spcBef>
                <a:spcPct val="0"/>
              </a:spcBef>
              <a:spcAft>
                <a:spcPts val="300"/>
              </a:spcAft>
            </a:pPr>
            <a:endParaRPr lang="en-US" altLang="en-US" sz="2200" dirty="0" smtClean="0">
              <a:cs typeface="Times New Roman" pitchFamily="18" charset="0"/>
            </a:endParaRPr>
          </a:p>
          <a:p>
            <a:pPr marL="0" algn="just">
              <a:spcBef>
                <a:spcPct val="0"/>
              </a:spcBef>
              <a:spcAft>
                <a:spcPts val="300"/>
              </a:spcAft>
            </a:pPr>
            <a:r>
              <a:rPr lang="en-US" altLang="en-US" sz="2200" dirty="0" smtClean="0">
                <a:cs typeface="Times New Roman" pitchFamily="18" charset="0"/>
              </a:rPr>
              <a:t>Due to the substantial investment being made by the Rehabilitation Project, </a:t>
            </a:r>
            <a:r>
              <a:rPr lang="en-US" altLang="en-US" sz="2200" dirty="0">
                <a:solidFill>
                  <a:srgbClr val="FFFFFF"/>
                </a:solidFill>
                <a:cs typeface="Times New Roman" pitchFamily="18" charset="0"/>
              </a:rPr>
              <a:t>FHWA and DOTD </a:t>
            </a:r>
            <a:r>
              <a:rPr lang="en-US" altLang="en-US" sz="2200" dirty="0" smtClean="0">
                <a:cs typeface="Times New Roman" pitchFamily="18" charset="0"/>
              </a:rPr>
              <a:t>determined that </a:t>
            </a:r>
            <a:r>
              <a:rPr lang="en-US" altLang="en-US" sz="2200" dirty="0" smtClean="0">
                <a:solidFill>
                  <a:srgbClr val="FFFF00"/>
                </a:solidFill>
                <a:cs typeface="Times New Roman" pitchFamily="18" charset="0"/>
              </a:rPr>
              <a:t>Bridge Alternative 5, </a:t>
            </a:r>
            <a:r>
              <a:rPr lang="en-US" altLang="en-US" sz="2200" dirty="0" smtClean="0">
                <a:cs typeface="Times New Roman" pitchFamily="18" charset="0"/>
              </a:rPr>
              <a:t>a new four-lane bridge</a:t>
            </a:r>
            <a:r>
              <a:rPr lang="en-US" altLang="en-US" sz="2200" dirty="0" smtClean="0">
                <a:solidFill>
                  <a:srgbClr val="FFFF00"/>
                </a:solidFill>
                <a:cs typeface="Times New Roman" pitchFamily="18" charset="0"/>
              </a:rPr>
              <a:t>, is no longer under consideration </a:t>
            </a:r>
            <a:r>
              <a:rPr lang="en-US" altLang="en-US" sz="2200" dirty="0" smtClean="0">
                <a:cs typeface="Times New Roman" pitchFamily="18" charset="0"/>
              </a:rPr>
              <a:t>under this NEPA action.  </a:t>
            </a:r>
          </a:p>
          <a:p>
            <a:pPr marL="0" algn="just">
              <a:spcBef>
                <a:spcPct val="0"/>
              </a:spcBef>
              <a:spcAft>
                <a:spcPts val="300"/>
              </a:spcAft>
            </a:pPr>
            <a:endParaRPr lang="en-US" altLang="en-US" sz="2200" dirty="0" smtClean="0">
              <a:cs typeface="Times New Roman" pitchFamily="18" charset="0"/>
            </a:endParaRPr>
          </a:p>
          <a:p>
            <a:pPr marL="0" algn="just">
              <a:spcBef>
                <a:spcPct val="0"/>
              </a:spcBef>
              <a:spcAft>
                <a:spcPts val="300"/>
              </a:spcAft>
            </a:pPr>
            <a:r>
              <a:rPr lang="en-US" altLang="en-US" sz="2200" dirty="0" smtClean="0">
                <a:solidFill>
                  <a:srgbClr val="FFFF00"/>
                </a:solidFill>
                <a:cs typeface="Times New Roman" pitchFamily="18" charset="0"/>
              </a:rPr>
              <a:t>Bridge Alternative 5</a:t>
            </a:r>
            <a:r>
              <a:rPr lang="en-US" altLang="en-US" sz="2200" dirty="0" smtClean="0">
                <a:cs typeface="Times New Roman" pitchFamily="18" charset="0"/>
              </a:rPr>
              <a:t> was not removed from the EA document to demonstrate that a full range of alternatives was developed, but is not addressed in this presentation.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6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smtClean="0"/>
              <a:t>Therefore…</a:t>
            </a:r>
          </a:p>
        </p:txBody>
      </p:sp>
      <p:sp>
        <p:nvSpPr>
          <p:cNvPr id="3" name="Content Placeholder 2"/>
          <p:cNvSpPr>
            <a:spLocks noGrp="1"/>
          </p:cNvSpPr>
          <p:nvPr>
            <p:ph idx="1"/>
          </p:nvPr>
        </p:nvSpPr>
        <p:spPr/>
        <p:txBody>
          <a:bodyPr/>
          <a:lstStyle/>
          <a:p>
            <a:pPr marL="0" eaLnBrk="1" hangingPunct="1">
              <a:buFont typeface="Arial" pitchFamily="34" charset="0"/>
              <a:buNone/>
              <a:defRPr/>
            </a:pPr>
            <a:r>
              <a:rPr lang="en-US" altLang="en-US" dirty="0" smtClean="0"/>
              <a:t>As Bridge </a:t>
            </a:r>
            <a:r>
              <a:rPr lang="en-US" altLang="en-US" dirty="0" smtClean="0">
                <a:solidFill>
                  <a:srgbClr val="FFFF00"/>
                </a:solidFill>
              </a:rPr>
              <a:t>Alternative </a:t>
            </a:r>
            <a:r>
              <a:rPr lang="en-US" altLang="en-US" dirty="0">
                <a:solidFill>
                  <a:srgbClr val="FFFF00"/>
                </a:solidFill>
              </a:rPr>
              <a:t>5 </a:t>
            </a:r>
            <a:r>
              <a:rPr lang="en-US" altLang="en-US" dirty="0"/>
              <a:t>is no longer being </a:t>
            </a:r>
            <a:r>
              <a:rPr lang="en-US" altLang="en-US" dirty="0" smtClean="0"/>
              <a:t>considered,  </a:t>
            </a:r>
            <a:endParaRPr lang="en-US" altLang="en-US" dirty="0"/>
          </a:p>
          <a:p>
            <a:pPr marL="0" eaLnBrk="1" hangingPunct="1">
              <a:buFont typeface="Arial" pitchFamily="34" charset="0"/>
              <a:buNone/>
              <a:defRPr/>
            </a:pPr>
            <a:r>
              <a:rPr lang="en-US" altLang="en-US" dirty="0">
                <a:solidFill>
                  <a:srgbClr val="FFFFFF"/>
                </a:solidFill>
              </a:rPr>
              <a:t>The</a:t>
            </a:r>
            <a:r>
              <a:rPr lang="en-US" altLang="en-US" dirty="0">
                <a:solidFill>
                  <a:srgbClr val="FFFF00"/>
                </a:solidFill>
              </a:rPr>
              <a:t> Preferred </a:t>
            </a:r>
            <a:r>
              <a:rPr lang="en-US" altLang="en-US" dirty="0" smtClean="0">
                <a:solidFill>
                  <a:srgbClr val="FFFF00"/>
                </a:solidFill>
              </a:rPr>
              <a:t>Alternative </a:t>
            </a:r>
            <a:r>
              <a:rPr lang="en-US" altLang="en-US" dirty="0" smtClean="0"/>
              <a:t>either </a:t>
            </a:r>
            <a:r>
              <a:rPr lang="en-US" altLang="en-US" dirty="0">
                <a:solidFill>
                  <a:srgbClr val="FFFFFF"/>
                </a:solidFill>
              </a:rPr>
              <a:t>will be made up </a:t>
            </a:r>
            <a:r>
              <a:rPr lang="en-US" altLang="en-US" dirty="0" smtClean="0">
                <a:solidFill>
                  <a:srgbClr val="FFFFFF"/>
                </a:solidFill>
              </a:rPr>
              <a:t>of:</a:t>
            </a:r>
          </a:p>
          <a:p>
            <a:pPr marL="798512" lvl="2" eaLnBrk="1" hangingPunct="1">
              <a:defRPr/>
            </a:pPr>
            <a:r>
              <a:rPr lang="en-US" altLang="en-US" sz="2400" dirty="0" smtClean="0">
                <a:solidFill>
                  <a:srgbClr val="FFFF00"/>
                </a:solidFill>
              </a:rPr>
              <a:t>Bridge Alternative </a:t>
            </a:r>
            <a:r>
              <a:rPr lang="en-US" altLang="en-US" sz="2400" dirty="0">
                <a:solidFill>
                  <a:srgbClr val="FFFF00"/>
                </a:solidFill>
              </a:rPr>
              <a:t>7, </a:t>
            </a:r>
            <a:endParaRPr lang="en-US" altLang="en-US" sz="2400" dirty="0" smtClean="0">
              <a:solidFill>
                <a:srgbClr val="FFFF00"/>
              </a:solidFill>
            </a:endParaRPr>
          </a:p>
          <a:p>
            <a:pPr marL="798512" lvl="2" eaLnBrk="1" hangingPunct="1">
              <a:defRPr/>
            </a:pPr>
            <a:r>
              <a:rPr lang="en-US" altLang="en-US" sz="2400" dirty="0" smtClean="0">
                <a:solidFill>
                  <a:srgbClr val="FFFFFF"/>
                </a:solidFill>
              </a:rPr>
              <a:t>one </a:t>
            </a:r>
            <a:r>
              <a:rPr lang="en-US" altLang="en-US" sz="2400" dirty="0">
                <a:solidFill>
                  <a:srgbClr val="FFFFFF"/>
                </a:solidFill>
              </a:rPr>
              <a:t>of the </a:t>
            </a:r>
            <a:r>
              <a:rPr lang="en-US" altLang="en-US" sz="2400" dirty="0" smtClean="0">
                <a:solidFill>
                  <a:srgbClr val="FFFFFF"/>
                </a:solidFill>
              </a:rPr>
              <a:t>two </a:t>
            </a:r>
            <a:r>
              <a:rPr lang="en-US" altLang="en-US" sz="2400" dirty="0" smtClean="0">
                <a:solidFill>
                  <a:srgbClr val="FFFF00"/>
                </a:solidFill>
              </a:rPr>
              <a:t>Trail Alternatives</a:t>
            </a:r>
            <a:r>
              <a:rPr lang="en-US" altLang="en-US" sz="2400" dirty="0">
                <a:solidFill>
                  <a:srgbClr val="FFFF00"/>
                </a:solidFill>
              </a:rPr>
              <a:t>, </a:t>
            </a:r>
            <a:r>
              <a:rPr lang="en-US" altLang="en-US" sz="2400" dirty="0">
                <a:solidFill>
                  <a:srgbClr val="FFFFFF"/>
                </a:solidFill>
              </a:rPr>
              <a:t>and </a:t>
            </a:r>
            <a:endParaRPr lang="en-US" altLang="en-US" sz="2400" dirty="0" smtClean="0">
              <a:solidFill>
                <a:srgbClr val="FFFFFF"/>
              </a:solidFill>
            </a:endParaRPr>
          </a:p>
          <a:p>
            <a:pPr marL="798512" lvl="2" eaLnBrk="1" hangingPunct="1">
              <a:defRPr/>
            </a:pPr>
            <a:r>
              <a:rPr lang="en-US" altLang="en-US" sz="2400" dirty="0" smtClean="0">
                <a:solidFill>
                  <a:srgbClr val="FFFFFF"/>
                </a:solidFill>
              </a:rPr>
              <a:t>one </a:t>
            </a:r>
            <a:r>
              <a:rPr lang="en-US" altLang="en-US" sz="2400" dirty="0">
                <a:solidFill>
                  <a:srgbClr val="FFFFFF"/>
                </a:solidFill>
              </a:rPr>
              <a:t>of the </a:t>
            </a:r>
            <a:r>
              <a:rPr lang="en-US" altLang="en-US" sz="2400" dirty="0" smtClean="0">
                <a:solidFill>
                  <a:srgbClr val="FFFFFF"/>
                </a:solidFill>
              </a:rPr>
              <a:t>four </a:t>
            </a:r>
            <a:r>
              <a:rPr lang="en-US" altLang="en-US" sz="2400" dirty="0" smtClean="0">
                <a:solidFill>
                  <a:srgbClr val="FFFF00"/>
                </a:solidFill>
              </a:rPr>
              <a:t>Access Alternatives</a:t>
            </a:r>
            <a:r>
              <a:rPr lang="en-US" altLang="en-US" sz="2400" dirty="0">
                <a:solidFill>
                  <a:srgbClr val="FFFF00"/>
                </a:solidFill>
              </a:rPr>
              <a:t>,</a:t>
            </a:r>
            <a:endParaRPr lang="en-US" altLang="en-US" sz="2400" dirty="0" smtClean="0">
              <a:solidFill>
                <a:srgbClr val="FFFF00"/>
              </a:solidFill>
            </a:endParaRPr>
          </a:p>
          <a:p>
            <a:pPr marL="0" eaLnBrk="1" hangingPunct="1">
              <a:buFont typeface="Arial" pitchFamily="34" charset="0"/>
              <a:buNone/>
              <a:defRPr/>
            </a:pPr>
            <a:r>
              <a:rPr lang="en-US" altLang="en-US" dirty="0"/>
              <a:t>o</a:t>
            </a:r>
            <a:r>
              <a:rPr lang="en-US" altLang="en-US" dirty="0" smtClean="0"/>
              <a:t>r it will be</a:t>
            </a:r>
          </a:p>
          <a:p>
            <a:pPr marL="855662" lvl="2" indent="-285750" eaLnBrk="1" hangingPunct="1">
              <a:defRPr/>
            </a:pPr>
            <a:r>
              <a:rPr lang="en-US" altLang="en-US" sz="2400" dirty="0" smtClean="0"/>
              <a:t>The </a:t>
            </a:r>
            <a:r>
              <a:rPr lang="en-US" altLang="en-US" sz="2400" dirty="0" smtClean="0">
                <a:solidFill>
                  <a:srgbClr val="FFFF00"/>
                </a:solidFill>
              </a:rPr>
              <a:t>No-Build Alternative</a:t>
            </a:r>
            <a:r>
              <a:rPr lang="en-US" altLang="en-US" sz="2400" dirty="0" smtClean="0"/>
              <a:t>.</a:t>
            </a:r>
          </a:p>
          <a:p>
            <a:pPr marL="0" eaLnBrk="1" hangingPunct="1">
              <a:buFont typeface="Arial" pitchFamily="34" charset="0"/>
              <a:buNone/>
              <a:defRPr/>
            </a:pPr>
            <a:r>
              <a:rPr lang="en-US" altLang="en-US" dirty="0" smtClean="0"/>
              <a:t>The following slides and the display maps illustrate these alternatives.</a:t>
            </a:r>
            <a:endParaRPr lang="en-US" altLang="en-US" dirty="0"/>
          </a:p>
          <a:p>
            <a:pPr>
              <a:defRPr/>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24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dirty="0" smtClean="0"/>
              <a:t>Bridge Alternative 7</a:t>
            </a:r>
          </a:p>
        </p:txBody>
      </p:sp>
      <p:pic>
        <p:nvPicPr>
          <p:cNvPr id="20483" name="Picture 1"/>
          <p:cNvPicPr>
            <a:picLocks noChangeAspect="1"/>
          </p:cNvPicPr>
          <p:nvPr/>
        </p:nvPicPr>
        <p:blipFill>
          <a:blip r:embed="rId5">
            <a:extLst>
              <a:ext uri="{28A0092B-C50C-407E-A947-70E740481C1C}">
                <a14:useLocalDpi xmlns:a14="http://schemas.microsoft.com/office/drawing/2010/main" val="0"/>
              </a:ext>
            </a:extLst>
          </a:blip>
          <a:srcRect l="1563" t="3598" r="1981" b="3362"/>
          <a:stretch>
            <a:fillRect/>
          </a:stretch>
        </p:blipFill>
        <p:spPr bwMode="auto">
          <a:xfrm>
            <a:off x="228600" y="1614488"/>
            <a:ext cx="8696325" cy="3690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62400" y="5563664"/>
            <a:ext cx="1622424" cy="1006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slow" advClick="0" advTm="33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dirty="0" smtClean="0"/>
              <a:t>Bridge Alternative 7 – Caddo Parish</a:t>
            </a:r>
          </a:p>
        </p:txBody>
      </p:sp>
      <p:pic>
        <p:nvPicPr>
          <p:cNvPr id="21507" name="Picture 1"/>
          <p:cNvPicPr>
            <a:picLocks noChangeAspect="1"/>
          </p:cNvPicPr>
          <p:nvPr/>
        </p:nvPicPr>
        <p:blipFill>
          <a:blip r:embed="rId5" cstate="print">
            <a:extLst>
              <a:ext uri="{28A0092B-C50C-407E-A947-70E740481C1C}">
                <a14:useLocalDpi xmlns:a14="http://schemas.microsoft.com/office/drawing/2010/main" val="0"/>
              </a:ext>
            </a:extLst>
          </a:blip>
          <a:srcRect l="2010" t="3481" r="2344" b="3189"/>
          <a:stretch>
            <a:fillRect/>
          </a:stretch>
        </p:blipFill>
        <p:spPr bwMode="auto">
          <a:xfrm>
            <a:off x="1348581" y="1103313"/>
            <a:ext cx="6850062" cy="432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62400" y="5563664"/>
            <a:ext cx="1622424" cy="1006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4000">
        <p:cover/>
      </p:transition>
    </mc:Choice>
    <mc:Fallback xmlns="">
      <p:transition advClick="0" advTm="14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pPr eaLnBrk="1" hangingPunct="1">
              <a:defRPr/>
            </a:pPr>
            <a:r>
              <a:rPr lang="en-US" dirty="0" smtClean="0">
                <a:effectLst>
                  <a:outerShdw blurRad="38100" dist="38100" dir="2700000" algn="tl">
                    <a:srgbClr val="000000"/>
                  </a:outerShdw>
                </a:effectLst>
              </a:rPr>
              <a:t>DOTD Project Delivery Process</a:t>
            </a:r>
          </a:p>
        </p:txBody>
      </p:sp>
      <p:grpSp>
        <p:nvGrpSpPr>
          <p:cNvPr id="5123" name="Group 21"/>
          <p:cNvGrpSpPr>
            <a:grpSpLocks/>
          </p:cNvGrpSpPr>
          <p:nvPr/>
        </p:nvGrpSpPr>
        <p:grpSpPr bwMode="auto">
          <a:xfrm>
            <a:off x="2543175" y="1295400"/>
            <a:ext cx="4057650" cy="5257800"/>
            <a:chOff x="1680" y="672"/>
            <a:chExt cx="2412" cy="3216"/>
          </a:xfrm>
        </p:grpSpPr>
        <p:sp>
          <p:nvSpPr>
            <p:cNvPr id="5125" name="Rectangle 12"/>
            <p:cNvSpPr>
              <a:spLocks noChangeArrowheads="1"/>
            </p:cNvSpPr>
            <p:nvPr/>
          </p:nvSpPr>
          <p:spPr bwMode="auto">
            <a:xfrm>
              <a:off x="3420" y="1008"/>
              <a:ext cx="672" cy="240"/>
            </a:xfrm>
            <a:prstGeom prst="rect">
              <a:avLst/>
            </a:prstGeom>
            <a:solidFill>
              <a:srgbClr val="004800"/>
            </a:solidFill>
            <a:ln w="38100" algn="ctr">
              <a:solidFill>
                <a:srgbClr val="004800"/>
              </a:solidFill>
              <a:miter lim="800000"/>
              <a:headEnd/>
              <a:tailEnd/>
            </a:ln>
          </p:spPr>
          <p:txBody>
            <a:bodyPr wrap="none" anchor="ct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nSpc>
                  <a:spcPct val="100000"/>
                </a:lnSpc>
                <a:spcBef>
                  <a:spcPct val="0"/>
                </a:spcBef>
                <a:buFontTx/>
                <a:buNone/>
              </a:pPr>
              <a:r>
                <a:rPr lang="en-US" altLang="en-US" sz="700" dirty="0">
                  <a:solidFill>
                    <a:srgbClr val="FFFF00"/>
                  </a:solidFill>
                </a:rPr>
                <a:t>Feasibility Analysis of</a:t>
              </a:r>
            </a:p>
            <a:p>
              <a:pPr>
                <a:lnSpc>
                  <a:spcPct val="100000"/>
                </a:lnSpc>
                <a:spcBef>
                  <a:spcPct val="0"/>
                </a:spcBef>
                <a:buFontTx/>
                <a:buNone/>
              </a:pPr>
              <a:r>
                <a:rPr lang="en-US" altLang="en-US" sz="700" dirty="0">
                  <a:solidFill>
                    <a:srgbClr val="FFFF00"/>
                  </a:solidFill>
                </a:rPr>
                <a:t> the Proposed Project</a:t>
              </a:r>
            </a:p>
          </p:txBody>
        </p:sp>
        <p:pic>
          <p:nvPicPr>
            <p:cNvPr id="5126" name="Picture 16" descr="figure.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0" y="672"/>
              <a:ext cx="2356"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13"/>
            <p:cNvSpPr>
              <a:spLocks noChangeArrowheads="1"/>
            </p:cNvSpPr>
            <p:nvPr/>
          </p:nvSpPr>
          <p:spPr bwMode="auto">
            <a:xfrm>
              <a:off x="3456" y="912"/>
              <a:ext cx="432" cy="144"/>
            </a:xfrm>
            <a:prstGeom prst="rect">
              <a:avLst/>
            </a:prstGeom>
            <a:solidFill>
              <a:srgbClr val="004800"/>
            </a:solidFill>
            <a:ln w="38100" algn="ctr">
              <a:solidFill>
                <a:srgbClr val="004800"/>
              </a:solidFill>
              <a:miter lim="800000"/>
              <a:headEnd/>
              <a:tailEnd/>
            </a:ln>
          </p:spPr>
          <p:txBody>
            <a:bodyPr wrap="none" anchor="ct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a:lnSpc>
                  <a:spcPct val="100000"/>
                </a:lnSpc>
                <a:spcBef>
                  <a:spcPct val="0"/>
                </a:spcBef>
                <a:buFontTx/>
                <a:buNone/>
              </a:pPr>
              <a:endParaRPr lang="en-US" altLang="en-US" sz="1400" dirty="0">
                <a:solidFill>
                  <a:srgbClr val="003399"/>
                </a:solidFill>
              </a:endParaRPr>
            </a:p>
          </p:txBody>
        </p:sp>
        <p:sp>
          <p:nvSpPr>
            <p:cNvPr id="5128" name="Rectangle 15"/>
            <p:cNvSpPr>
              <a:spLocks noChangeArrowheads="1"/>
            </p:cNvSpPr>
            <p:nvPr/>
          </p:nvSpPr>
          <p:spPr bwMode="auto">
            <a:xfrm>
              <a:off x="3408" y="1440"/>
              <a:ext cx="672" cy="240"/>
            </a:xfrm>
            <a:prstGeom prst="rect">
              <a:avLst/>
            </a:prstGeom>
            <a:solidFill>
              <a:srgbClr val="004800"/>
            </a:solidFill>
            <a:ln w="38100" algn="ctr">
              <a:solidFill>
                <a:srgbClr val="004800"/>
              </a:solidFill>
              <a:miter lim="800000"/>
              <a:headEnd/>
              <a:tailEnd/>
            </a:ln>
          </p:spPr>
          <p:txBody>
            <a:bodyPr wrap="none" anchor="ct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nSpc>
                  <a:spcPct val="100000"/>
                </a:lnSpc>
                <a:spcBef>
                  <a:spcPct val="0"/>
                </a:spcBef>
                <a:buFontTx/>
                <a:buNone/>
              </a:pPr>
              <a:r>
                <a:rPr lang="en-US" altLang="en-US" sz="700" dirty="0">
                  <a:solidFill>
                    <a:srgbClr val="FFFF00"/>
                  </a:solidFill>
                </a:rPr>
                <a:t>Detailed Planning and </a:t>
              </a:r>
            </a:p>
            <a:p>
              <a:pPr>
                <a:lnSpc>
                  <a:spcPct val="100000"/>
                </a:lnSpc>
                <a:spcBef>
                  <a:spcPct val="0"/>
                </a:spcBef>
                <a:buFontTx/>
                <a:buNone/>
              </a:pPr>
              <a:r>
                <a:rPr lang="en-US" altLang="en-US" sz="700" dirty="0">
                  <a:solidFill>
                    <a:srgbClr val="FFFF00"/>
                  </a:solidFill>
                </a:rPr>
                <a:t>Environmental Analysis</a:t>
              </a:r>
            </a:p>
          </p:txBody>
        </p:sp>
        <p:sp>
          <p:nvSpPr>
            <p:cNvPr id="5129" name="Rectangle 16"/>
            <p:cNvSpPr>
              <a:spLocks noChangeArrowheads="1"/>
            </p:cNvSpPr>
            <p:nvPr/>
          </p:nvSpPr>
          <p:spPr bwMode="auto">
            <a:xfrm>
              <a:off x="3408" y="1872"/>
              <a:ext cx="672" cy="240"/>
            </a:xfrm>
            <a:prstGeom prst="rect">
              <a:avLst/>
            </a:prstGeom>
            <a:solidFill>
              <a:srgbClr val="004800"/>
            </a:solidFill>
            <a:ln w="38100" algn="ctr">
              <a:solidFill>
                <a:srgbClr val="004800"/>
              </a:solidFill>
              <a:miter lim="800000"/>
              <a:headEnd/>
              <a:tailEnd/>
            </a:ln>
          </p:spPr>
          <p:txBody>
            <a:bodyPr wrap="none" anchor="ct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nSpc>
                  <a:spcPct val="100000"/>
                </a:lnSpc>
                <a:spcBef>
                  <a:spcPct val="0"/>
                </a:spcBef>
                <a:buFontTx/>
                <a:buNone/>
              </a:pPr>
              <a:r>
                <a:rPr lang="en-US" altLang="en-US" sz="700" dirty="0">
                  <a:solidFill>
                    <a:srgbClr val="FFFF00"/>
                  </a:solidFill>
                </a:rPr>
                <a:t>Funding Allocation for</a:t>
              </a:r>
            </a:p>
            <a:p>
              <a:pPr>
                <a:lnSpc>
                  <a:spcPct val="100000"/>
                </a:lnSpc>
                <a:spcBef>
                  <a:spcPct val="0"/>
                </a:spcBef>
                <a:buFontTx/>
                <a:buNone/>
              </a:pPr>
              <a:r>
                <a:rPr lang="en-US" altLang="en-US" sz="700" dirty="0">
                  <a:solidFill>
                    <a:srgbClr val="FFFF00"/>
                  </a:solidFill>
                </a:rPr>
                <a:t>Design &amp; Construction</a:t>
              </a:r>
            </a:p>
          </p:txBody>
        </p:sp>
        <p:sp>
          <p:nvSpPr>
            <p:cNvPr id="5130" name="Rectangle 17"/>
            <p:cNvSpPr>
              <a:spLocks noChangeArrowheads="1"/>
            </p:cNvSpPr>
            <p:nvPr/>
          </p:nvSpPr>
          <p:spPr bwMode="auto">
            <a:xfrm>
              <a:off x="3312" y="2304"/>
              <a:ext cx="672" cy="240"/>
            </a:xfrm>
            <a:prstGeom prst="rect">
              <a:avLst/>
            </a:prstGeom>
            <a:solidFill>
              <a:srgbClr val="004800"/>
            </a:solidFill>
            <a:ln w="38100" algn="ctr">
              <a:solidFill>
                <a:srgbClr val="004800"/>
              </a:solidFill>
              <a:miter lim="800000"/>
              <a:headEnd/>
              <a:tailEnd/>
            </a:ln>
          </p:spPr>
          <p:txBody>
            <a:bodyPr wrap="none" anchor="ct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nSpc>
                  <a:spcPct val="100000"/>
                </a:lnSpc>
                <a:spcBef>
                  <a:spcPct val="0"/>
                </a:spcBef>
                <a:buFontTx/>
                <a:buNone/>
              </a:pPr>
              <a:r>
                <a:rPr lang="en-US" altLang="en-US" sz="700" dirty="0">
                  <a:solidFill>
                    <a:srgbClr val="FFFF00"/>
                  </a:solidFill>
                </a:rPr>
                <a:t>Development of Final</a:t>
              </a:r>
            </a:p>
            <a:p>
              <a:pPr>
                <a:lnSpc>
                  <a:spcPct val="100000"/>
                </a:lnSpc>
                <a:spcBef>
                  <a:spcPct val="0"/>
                </a:spcBef>
                <a:buFontTx/>
                <a:buNone/>
              </a:pPr>
              <a:r>
                <a:rPr lang="en-US" altLang="en-US" sz="700" dirty="0">
                  <a:solidFill>
                    <a:srgbClr val="FFFF00"/>
                  </a:solidFill>
                </a:rPr>
                <a:t>Plans &amp; Specifications</a:t>
              </a:r>
            </a:p>
          </p:txBody>
        </p:sp>
        <p:sp>
          <p:nvSpPr>
            <p:cNvPr id="5131" name="Rectangle 18"/>
            <p:cNvSpPr>
              <a:spLocks noChangeArrowheads="1"/>
            </p:cNvSpPr>
            <p:nvPr/>
          </p:nvSpPr>
          <p:spPr bwMode="auto">
            <a:xfrm>
              <a:off x="3360" y="2688"/>
              <a:ext cx="672" cy="240"/>
            </a:xfrm>
            <a:prstGeom prst="rect">
              <a:avLst/>
            </a:prstGeom>
            <a:solidFill>
              <a:srgbClr val="004800"/>
            </a:solidFill>
            <a:ln w="38100" algn="ctr">
              <a:solidFill>
                <a:srgbClr val="004800"/>
              </a:solidFill>
              <a:miter lim="800000"/>
              <a:headEnd/>
              <a:tailEnd/>
            </a:ln>
          </p:spPr>
          <p:txBody>
            <a:bodyPr wrap="none" anchor="ct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nSpc>
                  <a:spcPct val="100000"/>
                </a:lnSpc>
                <a:spcBef>
                  <a:spcPct val="0"/>
                </a:spcBef>
                <a:buFontTx/>
                <a:buNone/>
              </a:pPr>
              <a:r>
                <a:rPr lang="en-US" altLang="en-US" sz="700" dirty="0">
                  <a:solidFill>
                    <a:srgbClr val="FFFF00"/>
                  </a:solidFill>
                </a:rPr>
                <a:t>Bid Letting Process</a:t>
              </a:r>
            </a:p>
          </p:txBody>
        </p:sp>
        <p:sp>
          <p:nvSpPr>
            <p:cNvPr id="5132" name="Rectangle 19"/>
            <p:cNvSpPr>
              <a:spLocks noChangeArrowheads="1"/>
            </p:cNvSpPr>
            <p:nvPr/>
          </p:nvSpPr>
          <p:spPr bwMode="auto">
            <a:xfrm>
              <a:off x="3360" y="3168"/>
              <a:ext cx="672" cy="240"/>
            </a:xfrm>
            <a:prstGeom prst="rect">
              <a:avLst/>
            </a:prstGeom>
            <a:solidFill>
              <a:srgbClr val="004800"/>
            </a:solidFill>
            <a:ln w="38100" algn="ctr">
              <a:solidFill>
                <a:srgbClr val="004800"/>
              </a:solidFill>
              <a:miter lim="800000"/>
              <a:headEnd/>
              <a:tailEnd/>
            </a:ln>
          </p:spPr>
          <p:txBody>
            <a:bodyPr wrap="none" anchor="ct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a:lnSpc>
                  <a:spcPct val="100000"/>
                </a:lnSpc>
                <a:spcBef>
                  <a:spcPct val="0"/>
                </a:spcBef>
                <a:buFontTx/>
                <a:buNone/>
              </a:pPr>
              <a:r>
                <a:rPr lang="en-US" altLang="en-US" sz="700" dirty="0">
                  <a:solidFill>
                    <a:srgbClr val="FFFF00"/>
                  </a:solidFill>
                </a:rPr>
                <a:t>Construction of Project</a:t>
              </a:r>
            </a:p>
          </p:txBody>
        </p:sp>
        <p:sp>
          <p:nvSpPr>
            <p:cNvPr id="5133" name="Rectangle 20"/>
            <p:cNvSpPr>
              <a:spLocks noChangeArrowheads="1"/>
            </p:cNvSpPr>
            <p:nvPr/>
          </p:nvSpPr>
          <p:spPr bwMode="auto">
            <a:xfrm>
              <a:off x="3336" y="3552"/>
              <a:ext cx="672" cy="240"/>
            </a:xfrm>
            <a:prstGeom prst="rect">
              <a:avLst/>
            </a:prstGeom>
            <a:solidFill>
              <a:srgbClr val="004800"/>
            </a:solidFill>
            <a:ln w="38100" algn="ctr">
              <a:solidFill>
                <a:srgbClr val="004800"/>
              </a:solidFill>
              <a:miter lim="800000"/>
              <a:headEnd/>
              <a:tailEnd/>
            </a:ln>
          </p:spPr>
          <p:txBody>
            <a:bodyPr wrap="none" anchor="ct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a:lnSpc>
                  <a:spcPct val="100000"/>
                </a:lnSpc>
                <a:spcBef>
                  <a:spcPct val="0"/>
                </a:spcBef>
                <a:buFontTx/>
                <a:buNone/>
              </a:pPr>
              <a:r>
                <a:rPr lang="en-US" altLang="en-US" sz="700" dirty="0">
                  <a:solidFill>
                    <a:srgbClr val="FFFF00"/>
                  </a:solidFill>
                </a:rPr>
                <a:t>On-going Monitoring </a:t>
              </a:r>
            </a:p>
            <a:p>
              <a:pPr algn="ctr">
                <a:lnSpc>
                  <a:spcPct val="100000"/>
                </a:lnSpc>
                <a:spcBef>
                  <a:spcPct val="0"/>
                </a:spcBef>
                <a:buFontTx/>
                <a:buNone/>
              </a:pPr>
              <a:r>
                <a:rPr lang="en-US" altLang="en-US" sz="700" dirty="0">
                  <a:solidFill>
                    <a:srgbClr val="FFFF00"/>
                  </a:solidFill>
                </a:rPr>
                <a:t>of Operations &amp; </a:t>
              </a:r>
            </a:p>
            <a:p>
              <a:pPr algn="ctr">
                <a:lnSpc>
                  <a:spcPct val="100000"/>
                </a:lnSpc>
                <a:spcBef>
                  <a:spcPct val="0"/>
                </a:spcBef>
                <a:buFontTx/>
                <a:buNone/>
              </a:pPr>
              <a:r>
                <a:rPr lang="en-US" altLang="en-US" sz="700" dirty="0">
                  <a:solidFill>
                    <a:srgbClr val="FFFF00"/>
                  </a:solidFill>
                </a:rPr>
                <a:t>Maintenance</a:t>
              </a:r>
            </a:p>
          </p:txBody>
        </p:sp>
      </p:gr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00825" y="2640592"/>
            <a:ext cx="1188037" cy="213175"/>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Click="0" advTm="77000">
        <p:fade/>
      </p:transition>
    </mc:Choice>
    <mc:Fallback xmlns="">
      <p:transition advClick="0" advTm="7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dirty="0" smtClean="0"/>
              <a:t>Bridge Alternative 7 – Bossier Parish</a:t>
            </a:r>
          </a:p>
        </p:txBody>
      </p:sp>
      <p:pic>
        <p:nvPicPr>
          <p:cNvPr id="22531" name="Picture 2"/>
          <p:cNvPicPr>
            <a:picLocks noChangeAspect="1"/>
          </p:cNvPicPr>
          <p:nvPr/>
        </p:nvPicPr>
        <p:blipFill>
          <a:blip r:embed="rId5" cstate="print">
            <a:extLst>
              <a:ext uri="{28A0092B-C50C-407E-A947-70E740481C1C}">
                <a14:useLocalDpi xmlns:a14="http://schemas.microsoft.com/office/drawing/2010/main" val="0"/>
              </a:ext>
            </a:extLst>
          </a:blip>
          <a:srcRect l="2168" t="10190" r="2951" b="3416"/>
          <a:stretch>
            <a:fillRect/>
          </a:stretch>
        </p:blipFill>
        <p:spPr bwMode="auto">
          <a:xfrm>
            <a:off x="896937" y="1219200"/>
            <a:ext cx="7350125" cy="417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962400" y="5563664"/>
            <a:ext cx="1622424" cy="1006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slow" advClick="0" advTm="14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3"/>
          <p:cNvSpPr>
            <a:spLocks noChangeShapeType="1"/>
          </p:cNvSpPr>
          <p:nvPr/>
        </p:nvSpPr>
        <p:spPr bwMode="auto">
          <a:xfrm>
            <a:off x="1066800" y="24384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555" name="Rectangle 2"/>
          <p:cNvSpPr>
            <a:spLocks noGrp="1" noChangeArrowheads="1"/>
          </p:cNvSpPr>
          <p:nvPr>
            <p:ph type="title"/>
          </p:nvPr>
        </p:nvSpPr>
        <p:spPr/>
        <p:txBody>
          <a:bodyPr/>
          <a:lstStyle/>
          <a:p>
            <a:pPr eaLnBrk="1" hangingPunct="1"/>
            <a:r>
              <a:rPr lang="en-US" altLang="en-US" b="0" dirty="0" smtClean="0"/>
              <a:t>Trail Alternative 1</a:t>
            </a:r>
          </a:p>
        </p:txBody>
      </p:sp>
      <p:pic>
        <p:nvPicPr>
          <p:cNvPr id="2" name="B7652826.wav">
            <a:hlinkClick r:id="" action="ppaction://media"/>
          </p:cNvPr>
          <p:cNvPicPr>
            <a:picLocks noChangeAspect="1"/>
          </p:cNvPicPr>
          <p:nvPr>
            <a:wavAudioFile r:embed="rId1" name="B76569EA.wav"/>
          </p:nvPr>
        </p:nvPicPr>
        <p:blipFill>
          <a:blip r:embed="rId6">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4526" t="6111" r="4526" b="15000"/>
          <a:stretch/>
        </p:blipFill>
        <p:spPr>
          <a:xfrm>
            <a:off x="3962399" y="1295400"/>
            <a:ext cx="4819651" cy="5410200"/>
          </a:xfrm>
          <a:prstGeom prst="rect">
            <a:avLst/>
          </a:prstGeom>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914400" y="3615287"/>
            <a:ext cx="1658937" cy="1029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724400" y="2991949"/>
            <a:ext cx="609600" cy="609600"/>
          </a:xfrm>
          <a:prstGeom prst="rect">
            <a:avLst/>
          </a:prstGeom>
        </p:spPr>
      </p:pic>
    </p:spTree>
  </p:cSld>
  <p:clrMapOvr>
    <a:masterClrMapping/>
  </p:clrMapOvr>
  <p:transition spd="slow" advClick="0" advTm="25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audio>
              <p:cMediaNode vol="80000" showWhenStopped="0">
                <p:cTn id="8"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3"/>
          <p:cNvSpPr>
            <a:spLocks noChangeShapeType="1"/>
          </p:cNvSpPr>
          <p:nvPr/>
        </p:nvSpPr>
        <p:spPr bwMode="auto">
          <a:xfrm>
            <a:off x="1066800" y="24384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579" name="Rectangle 2"/>
          <p:cNvSpPr>
            <a:spLocks noGrp="1" noChangeArrowheads="1"/>
          </p:cNvSpPr>
          <p:nvPr>
            <p:ph type="title"/>
          </p:nvPr>
        </p:nvSpPr>
        <p:spPr/>
        <p:txBody>
          <a:bodyPr/>
          <a:lstStyle/>
          <a:p>
            <a:pPr eaLnBrk="1" hangingPunct="1"/>
            <a:r>
              <a:rPr lang="en-US" altLang="en-US" b="0" dirty="0" smtClean="0"/>
              <a:t>Trail Alternative 2</a:t>
            </a:r>
          </a:p>
        </p:txBody>
      </p:sp>
      <p:pic>
        <p:nvPicPr>
          <p:cNvPr id="2" name="5C4A2826.wav">
            <a:hlinkClick r:id="" action="ppaction://media"/>
          </p:cNvPr>
          <p:cNvPicPr>
            <a:picLocks noChangeAspect="1"/>
          </p:cNvPicPr>
          <p:nvPr>
            <a:wavAudioFile r:embed="rId1" name="5C4A28EF.wav"/>
          </p:nvPr>
        </p:nvPicPr>
        <p:blipFill>
          <a:blip r:embed="rId6">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4526" t="16251" r="4526" b="14999"/>
          <a:stretch/>
        </p:blipFill>
        <p:spPr>
          <a:xfrm>
            <a:off x="3352800" y="1295400"/>
            <a:ext cx="5514847" cy="5394960"/>
          </a:xfrm>
          <a:prstGeom prst="rect">
            <a:avLst/>
          </a:prstGeom>
        </p:spPr>
      </p:pic>
      <p:pic>
        <p:nvPicPr>
          <p:cNvPr id="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914400" y="3615287"/>
            <a:ext cx="1658937" cy="1029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spTree>
  </p:cSld>
  <p:clrMapOvr>
    <a:masterClrMapping/>
  </p:clrMapOvr>
  <p:transition spd="slow" advClick="0" advTm="29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audio>
              <p:cMediaNode vol="80000" showWhenStopped="0">
                <p:cTn id="8"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3"/>
          <p:cNvSpPr>
            <a:spLocks noChangeShapeType="1"/>
          </p:cNvSpPr>
          <p:nvPr/>
        </p:nvSpPr>
        <p:spPr bwMode="auto">
          <a:xfrm>
            <a:off x="1066800" y="24384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5603" name="Rectangle 2"/>
          <p:cNvSpPr>
            <a:spLocks noGrp="1" noChangeArrowheads="1"/>
          </p:cNvSpPr>
          <p:nvPr>
            <p:ph type="title"/>
          </p:nvPr>
        </p:nvSpPr>
        <p:spPr/>
        <p:txBody>
          <a:bodyPr/>
          <a:lstStyle/>
          <a:p>
            <a:pPr eaLnBrk="1" hangingPunct="1"/>
            <a:r>
              <a:rPr lang="en-US" altLang="en-US" b="0" dirty="0" smtClean="0"/>
              <a:t>Access Alternative A without Alternative C</a:t>
            </a:r>
          </a:p>
        </p:txBody>
      </p:sp>
      <p:grpSp>
        <p:nvGrpSpPr>
          <p:cNvPr id="4" name="Group 3"/>
          <p:cNvGrpSpPr>
            <a:grpSpLocks noChangeAspect="1"/>
          </p:cNvGrpSpPr>
          <p:nvPr/>
        </p:nvGrpSpPr>
        <p:grpSpPr>
          <a:xfrm>
            <a:off x="1066800" y="1285875"/>
            <a:ext cx="6904914" cy="4114799"/>
            <a:chOff x="533400" y="1219200"/>
            <a:chExt cx="7943850" cy="4733925"/>
          </a:xfrm>
        </p:grpSpPr>
        <p:pic>
          <p:nvPicPr>
            <p:cNvPr id="25604" name="Picture 1"/>
            <p:cNvPicPr>
              <a:picLocks noChangeAspect="1"/>
            </p:cNvPicPr>
            <p:nvPr/>
          </p:nvPicPr>
          <p:blipFill>
            <a:blip r:embed="rId5" cstate="print">
              <a:extLst>
                <a:ext uri="{28A0092B-C50C-407E-A947-70E740481C1C}">
                  <a14:useLocalDpi xmlns:a14="http://schemas.microsoft.com/office/drawing/2010/main" val="0"/>
                </a:ext>
              </a:extLst>
            </a:blip>
            <a:srcRect l="4178" t="10680" r="2605" b="3474"/>
            <a:stretch>
              <a:fillRect/>
            </a:stretch>
          </p:blipFill>
          <p:spPr bwMode="auto">
            <a:xfrm>
              <a:off x="533400" y="1219200"/>
              <a:ext cx="794385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
            <p:cNvPicPr>
              <a:picLocks noChangeAspect="1"/>
            </p:cNvPicPr>
            <p:nvPr/>
          </p:nvPicPr>
          <p:blipFill>
            <a:blip r:embed="rId6" cstate="print">
              <a:extLst>
                <a:ext uri="{28A0092B-C50C-407E-A947-70E740481C1C}">
                  <a14:useLocalDpi xmlns:a14="http://schemas.microsoft.com/office/drawing/2010/main" val="0"/>
                </a:ext>
              </a:extLst>
            </a:blip>
            <a:srcRect l="13477" t="34010" r="12230" b="36060"/>
            <a:stretch>
              <a:fillRect/>
            </a:stretch>
          </p:blipFill>
          <p:spPr bwMode="auto">
            <a:xfrm>
              <a:off x="2362200" y="4838700"/>
              <a:ext cx="3581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slow" advClick="0" advTm="55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1066800" y="24384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627" name="Rectangle 2"/>
          <p:cNvSpPr>
            <a:spLocks noGrp="1" noChangeArrowheads="1"/>
          </p:cNvSpPr>
          <p:nvPr>
            <p:ph type="title"/>
          </p:nvPr>
        </p:nvSpPr>
        <p:spPr/>
        <p:txBody>
          <a:bodyPr/>
          <a:lstStyle/>
          <a:p>
            <a:pPr eaLnBrk="1" hangingPunct="1"/>
            <a:r>
              <a:rPr lang="en-US" altLang="en-US" b="0" dirty="0" smtClean="0"/>
              <a:t>Access Alternative A with Alternative C</a:t>
            </a:r>
          </a:p>
        </p:txBody>
      </p:sp>
      <p:pic>
        <p:nvPicPr>
          <p:cNvPr id="26628" name="Picture 1"/>
          <p:cNvPicPr>
            <a:picLocks noChangeAspect="1"/>
          </p:cNvPicPr>
          <p:nvPr/>
        </p:nvPicPr>
        <p:blipFill>
          <a:blip r:embed="rId5">
            <a:extLst>
              <a:ext uri="{28A0092B-C50C-407E-A947-70E740481C1C}">
                <a14:useLocalDpi xmlns:a14="http://schemas.microsoft.com/office/drawing/2010/main" val="0"/>
              </a:ext>
            </a:extLst>
          </a:blip>
          <a:srcRect l="34566" t="9995" r="3627" b="14671"/>
          <a:stretch>
            <a:fillRect/>
          </a:stretch>
        </p:blipFill>
        <p:spPr bwMode="auto">
          <a:xfrm>
            <a:off x="2851150" y="1543050"/>
            <a:ext cx="56515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14400" y="3615287"/>
            <a:ext cx="1658937" cy="1029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slow" advClick="0" advTm="45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1066800" y="24384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7651" name="Rectangle 2"/>
          <p:cNvSpPr>
            <a:spLocks noGrp="1" noChangeArrowheads="1"/>
          </p:cNvSpPr>
          <p:nvPr>
            <p:ph type="title"/>
          </p:nvPr>
        </p:nvSpPr>
        <p:spPr/>
        <p:txBody>
          <a:bodyPr/>
          <a:lstStyle/>
          <a:p>
            <a:pPr eaLnBrk="1" hangingPunct="1"/>
            <a:r>
              <a:rPr lang="en-US" altLang="en-US" b="0" dirty="0" smtClean="0"/>
              <a:t>Access Alternative B without Alternative C</a:t>
            </a:r>
          </a:p>
        </p:txBody>
      </p:sp>
      <p:grpSp>
        <p:nvGrpSpPr>
          <p:cNvPr id="2" name="Group 1"/>
          <p:cNvGrpSpPr>
            <a:grpSpLocks noChangeAspect="1"/>
          </p:cNvGrpSpPr>
          <p:nvPr/>
        </p:nvGrpSpPr>
        <p:grpSpPr>
          <a:xfrm>
            <a:off x="1028987" y="1201213"/>
            <a:ext cx="7059612" cy="4203896"/>
            <a:chOff x="560388" y="1209675"/>
            <a:chExt cx="7947025" cy="4732338"/>
          </a:xfrm>
        </p:grpSpPr>
        <p:pic>
          <p:nvPicPr>
            <p:cNvPr id="27652" name="Picture 1"/>
            <p:cNvPicPr>
              <a:picLocks noChangeAspect="1"/>
            </p:cNvPicPr>
            <p:nvPr/>
          </p:nvPicPr>
          <p:blipFill>
            <a:blip r:embed="rId5" cstate="print">
              <a:extLst>
                <a:ext uri="{28A0092B-C50C-407E-A947-70E740481C1C}">
                  <a14:useLocalDpi xmlns:a14="http://schemas.microsoft.com/office/drawing/2010/main" val="0"/>
                </a:ext>
              </a:extLst>
            </a:blip>
            <a:srcRect l="4688" t="11082" r="2499" b="3474"/>
            <a:stretch>
              <a:fillRect/>
            </a:stretch>
          </p:blipFill>
          <p:spPr bwMode="auto">
            <a:xfrm>
              <a:off x="560388" y="1209675"/>
              <a:ext cx="7947025"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
            <p:cNvPicPr>
              <a:picLocks noChangeAspect="1"/>
            </p:cNvPicPr>
            <p:nvPr/>
          </p:nvPicPr>
          <p:blipFill>
            <a:blip r:embed="rId6" cstate="print">
              <a:extLst>
                <a:ext uri="{28A0092B-C50C-407E-A947-70E740481C1C}">
                  <a14:useLocalDpi xmlns:a14="http://schemas.microsoft.com/office/drawing/2010/main" val="0"/>
                </a:ext>
              </a:extLst>
            </a:blip>
            <a:srcRect l="16200" t="25000" r="7187" b="47083"/>
            <a:stretch>
              <a:fillRect/>
            </a:stretch>
          </p:blipFill>
          <p:spPr bwMode="auto">
            <a:xfrm>
              <a:off x="2362200" y="4911725"/>
              <a:ext cx="3627438"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962400" y="5563664"/>
            <a:ext cx="1622424" cy="1006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ransition spd="slow" advClick="0" advTm="3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3"/>
          <p:cNvSpPr>
            <a:spLocks noChangeShapeType="1"/>
          </p:cNvSpPr>
          <p:nvPr/>
        </p:nvSpPr>
        <p:spPr bwMode="auto">
          <a:xfrm>
            <a:off x="1066800" y="24384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675" name="Rectangle 2"/>
          <p:cNvSpPr>
            <a:spLocks noGrp="1" noChangeArrowheads="1"/>
          </p:cNvSpPr>
          <p:nvPr>
            <p:ph type="title"/>
          </p:nvPr>
        </p:nvSpPr>
        <p:spPr/>
        <p:txBody>
          <a:bodyPr/>
          <a:lstStyle/>
          <a:p>
            <a:pPr eaLnBrk="1" hangingPunct="1"/>
            <a:r>
              <a:rPr lang="en-US" altLang="en-US" b="0" dirty="0" smtClean="0"/>
              <a:t>Access Alternative B with Alternative C</a:t>
            </a:r>
          </a:p>
        </p:txBody>
      </p:sp>
      <p:pic>
        <p:nvPicPr>
          <p:cNvPr id="28676" name="Picture 2"/>
          <p:cNvPicPr>
            <a:picLocks noChangeAspect="1"/>
          </p:cNvPicPr>
          <p:nvPr/>
        </p:nvPicPr>
        <p:blipFill>
          <a:blip r:embed="rId5">
            <a:extLst>
              <a:ext uri="{28A0092B-C50C-407E-A947-70E740481C1C}">
                <a14:useLocalDpi xmlns:a14="http://schemas.microsoft.com/office/drawing/2010/main" val="0"/>
              </a:ext>
            </a:extLst>
          </a:blip>
          <a:srcRect l="34465" t="9106" r="3117" b="15186"/>
          <a:stretch>
            <a:fillRect/>
          </a:stretch>
        </p:blipFill>
        <p:spPr bwMode="auto">
          <a:xfrm>
            <a:off x="3200400" y="1685925"/>
            <a:ext cx="5476875" cy="42989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14400" y="3505200"/>
            <a:ext cx="1658937" cy="1029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spd="slow" advClick="0" advTm="53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032250" y="2971800"/>
            <a:ext cx="300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lnSpc>
                <a:spcPct val="100000"/>
              </a:lnSpc>
              <a:spcBef>
                <a:spcPct val="20000"/>
              </a:spcBef>
              <a:buFontTx/>
              <a:buNone/>
            </a:pPr>
            <a:r>
              <a:rPr lang="en-US" altLang="en-US" sz="3200" dirty="0">
                <a:solidFill>
                  <a:srgbClr val="FFFF00"/>
                </a:solidFill>
              </a:rPr>
              <a:t> </a:t>
            </a:r>
          </a:p>
        </p:txBody>
      </p:sp>
      <p:sp>
        <p:nvSpPr>
          <p:cNvPr id="29699" name="Rectangle 137"/>
          <p:cNvSpPr>
            <a:spLocks noGrp="1" noChangeArrowheads="1"/>
          </p:cNvSpPr>
          <p:nvPr>
            <p:ph type="title"/>
          </p:nvPr>
        </p:nvSpPr>
        <p:spPr>
          <a:xfrm>
            <a:off x="247650" y="457200"/>
            <a:ext cx="8534400" cy="6172200"/>
          </a:xfrm>
        </p:spPr>
        <p:txBody>
          <a:bodyPr anchor="t"/>
          <a:lstStyle/>
          <a:p>
            <a:pPr eaLnBrk="1" hangingPunct="1"/>
            <a:r>
              <a:rPr lang="en-US" altLang="en-US" dirty="0" smtClean="0"/>
              <a:t>Estimated Implementation Cost</a:t>
            </a:r>
            <a:br>
              <a:rPr lang="en-US" altLang="en-US" dirty="0" smtClean="0"/>
            </a:br>
            <a:r>
              <a:rPr lang="en-US" altLang="en-US" dirty="0" smtClean="0"/>
              <a:t/>
            </a:r>
            <a:br>
              <a:rPr lang="en-US" altLang="en-US" dirty="0" smtClean="0"/>
            </a:br>
            <a:r>
              <a:rPr lang="en-US" altLang="en-US" sz="2200" dirty="0" smtClean="0"/>
              <a:t>Implementation costs for the project were estimated for two Bridge Construction Options: </a:t>
            </a:r>
            <a:r>
              <a:rPr lang="en-US" altLang="en-US" sz="2200" dirty="0" smtClean="0">
                <a:solidFill>
                  <a:srgbClr val="FFFF00"/>
                </a:solidFill>
              </a:rPr>
              <a:t>Concrete and Steel</a:t>
            </a:r>
            <a:r>
              <a:rPr lang="en-US" altLang="en-US" sz="2200" dirty="0" smtClean="0"/>
              <a:t>.</a:t>
            </a:r>
            <a:br>
              <a:rPr lang="en-US" altLang="en-US" sz="2200" dirty="0" smtClean="0"/>
            </a:br>
            <a:r>
              <a:rPr lang="en-US" altLang="en-US" sz="2200" dirty="0" smtClean="0"/>
              <a:t/>
            </a:r>
            <a:br>
              <a:rPr lang="en-US" altLang="en-US" sz="2200" dirty="0" smtClean="0"/>
            </a:br>
            <a:r>
              <a:rPr lang="en-US" altLang="en-US" sz="2000" dirty="0" smtClean="0"/>
              <a:t>This results in 16 different project cost estimates (2 each for each of the 8 combinations of alternatives).  The cost of each combination of Bridge, Trail, and Access Alternatives, in millions of 2014 dollars,</a:t>
            </a:r>
            <a:r>
              <a:rPr lang="en-US" altLang="en-US" sz="2000" dirty="0" smtClean="0">
                <a:solidFill>
                  <a:srgbClr val="FFFFFF"/>
                </a:solidFill>
              </a:rPr>
              <a:t> including right-of-way, relocation, environmental mitigation, and construction</a:t>
            </a:r>
            <a:r>
              <a:rPr lang="en-US" altLang="en-US" sz="2000" dirty="0" smtClean="0"/>
              <a:t> are shown on an exhibit.  The combinations with the lowest and highest costs are shown below:</a:t>
            </a:r>
            <a:br>
              <a:rPr lang="en-US" altLang="en-US" sz="2000" dirty="0" smtClean="0"/>
            </a:br>
            <a:r>
              <a:rPr lang="en-US" altLang="en-US" sz="2200" dirty="0" smtClean="0"/>
              <a:t/>
            </a:r>
            <a:br>
              <a:rPr lang="en-US" altLang="en-US" sz="2200" dirty="0" smtClean="0"/>
            </a:br>
            <a:endParaRPr lang="en-US" altLang="en-US" dirty="0" smtClean="0"/>
          </a:p>
        </p:txBody>
      </p:sp>
      <p:graphicFrame>
        <p:nvGraphicFramePr>
          <p:cNvPr id="3" name="Table 2"/>
          <p:cNvGraphicFramePr>
            <a:graphicFrameLocks noGrp="1"/>
          </p:cNvGraphicFramePr>
          <p:nvPr>
            <p:extLst>
              <p:ext uri="{D42A27DB-BD31-4B8C-83A1-F6EECF244321}">
                <p14:modId xmlns:p14="http://schemas.microsoft.com/office/powerpoint/2010/main" val="774163131"/>
              </p:ext>
            </p:extLst>
          </p:nvPr>
        </p:nvGraphicFramePr>
        <p:xfrm>
          <a:off x="381000" y="4343400"/>
          <a:ext cx="8077200" cy="2362200"/>
        </p:xfrm>
        <a:graphic>
          <a:graphicData uri="http://schemas.openxmlformats.org/drawingml/2006/table">
            <a:tbl>
              <a:tblPr/>
              <a:tblGrid>
                <a:gridCol w="3630613"/>
                <a:gridCol w="2224087"/>
                <a:gridCol w="2222500"/>
              </a:tblGrid>
              <a:tr h="243906">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FFFF00"/>
                          </a:solidFill>
                          <a:effectLst/>
                          <a:latin typeface="Arial" pitchFamily="34" charset="0"/>
                          <a:cs typeface="Times New Roman" pitchFamily="18" charset="0"/>
                        </a:rPr>
                        <a:t>Combinations of Alternatives</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FFFF00"/>
                          </a:solidFill>
                          <a:effectLst/>
                          <a:latin typeface="Arial" pitchFamily="34" charset="0"/>
                          <a:cs typeface="Times New Roman" pitchFamily="18" charset="0"/>
                        </a:rPr>
                        <a:t>Steel Construction</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FFFF00"/>
                          </a:solidFill>
                          <a:effectLst/>
                          <a:latin typeface="Arial" pitchFamily="34" charset="0"/>
                          <a:cs typeface="Times New Roman" pitchFamily="18" charset="0"/>
                        </a:rPr>
                        <a:t>Concrete Construction</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74987">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Bridge 7, Trail 2 &amp; Access A without 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has the lowest cost.</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74.0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68580" marR="68580" marT="182929"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68580" marR="68580" marT="182929"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43307">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Bridge 7, Trail 1 &amp; Access B with 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has the highest cost.</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$81.4</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$80.9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68580" marR="68580" marT="274394"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26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p:txBody>
          <a:bodyPr/>
          <a:lstStyle/>
          <a:p>
            <a:pPr eaLnBrk="1" hangingPunct="1"/>
            <a:r>
              <a:rPr lang="en-US" altLang="en-US" dirty="0" smtClean="0"/>
              <a:t>Environmental Assessment</a:t>
            </a:r>
          </a:p>
        </p:txBody>
      </p:sp>
      <p:sp>
        <p:nvSpPr>
          <p:cNvPr id="30723" name="Rectangle 3"/>
          <p:cNvSpPr>
            <a:spLocks noGrp="1" noChangeArrowheads="1"/>
          </p:cNvSpPr>
          <p:nvPr>
            <p:ph type="body" sz="half" idx="4294967295"/>
          </p:nvPr>
        </p:nvSpPr>
        <p:spPr>
          <a:xfrm>
            <a:off x="304800" y="1219200"/>
            <a:ext cx="8534400" cy="5638800"/>
          </a:xfrm>
        </p:spPr>
        <p:txBody>
          <a:bodyPr/>
          <a:lstStyle/>
          <a:p>
            <a:pPr marL="0" indent="0" eaLnBrk="1" hangingPunct="1">
              <a:buFont typeface="Arial" pitchFamily="34" charset="0"/>
              <a:buNone/>
            </a:pPr>
            <a:r>
              <a:rPr lang="en-US" altLang="en-US" dirty="0" smtClean="0"/>
              <a:t>The Environmental Assessment included detailed investigations of potential impacts to the environment.</a:t>
            </a:r>
          </a:p>
          <a:p>
            <a:pPr marL="0" indent="0" eaLnBrk="1" hangingPunct="1">
              <a:buFont typeface="Arial" pitchFamily="34" charset="0"/>
              <a:buNone/>
            </a:pPr>
            <a:r>
              <a:rPr lang="en-US" altLang="en-US" dirty="0" smtClean="0"/>
              <a:t>No impacts were identified for the following conditions and resources:</a:t>
            </a:r>
          </a:p>
          <a:p>
            <a:pPr marL="0" indent="0" eaLnBrk="1" hangingPunct="1">
              <a:buFont typeface="Arial" pitchFamily="34" charset="0"/>
              <a:buNone/>
            </a:pPr>
            <a:endParaRPr lang="en-US" alt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314418316"/>
              </p:ext>
            </p:extLst>
          </p:nvPr>
        </p:nvGraphicFramePr>
        <p:xfrm>
          <a:off x="457200" y="3159125"/>
          <a:ext cx="7848600" cy="3600450"/>
        </p:xfrm>
        <a:graphic>
          <a:graphicData uri="http://schemas.openxmlformats.org/drawingml/2006/table">
            <a:tbl>
              <a:tblPr firstRow="1" firstCol="1" bandRow="1"/>
              <a:tblGrid>
                <a:gridCol w="3924300"/>
                <a:gridCol w="3924300"/>
              </a:tblGrid>
              <a:tr h="533513">
                <a:tc>
                  <a:txBody>
                    <a:bodyPr/>
                    <a:lstStyle/>
                    <a:p>
                      <a:pPr marL="0" marR="0">
                        <a:lnSpc>
                          <a:spcPct val="115000"/>
                        </a:lnSpc>
                        <a:spcBef>
                          <a:spcPts val="0"/>
                        </a:spcBef>
                        <a:spcAft>
                          <a:spcPts val="0"/>
                        </a:spcAft>
                      </a:pPr>
                      <a:r>
                        <a:rPr lang="en-US" sz="2400" dirty="0">
                          <a:solidFill>
                            <a:srgbClr val="FFFF00"/>
                          </a:solidFill>
                          <a:effectLst/>
                          <a:latin typeface="Calibri"/>
                          <a:ea typeface="Calibri"/>
                          <a:cs typeface="Times New Roman"/>
                        </a:rPr>
                        <a:t>Land Use</a:t>
                      </a: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FF00"/>
                          </a:solidFill>
                          <a:effectLst/>
                          <a:uLnTx/>
                          <a:uFillTx/>
                          <a:latin typeface="Calibri"/>
                          <a:ea typeface="Calibri"/>
                          <a:cs typeface="Times New Roman"/>
                        </a:rPr>
                        <a:t>Scenic Streams</a:t>
                      </a: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513">
                <a:tc>
                  <a:txBody>
                    <a:bodyPr/>
                    <a:lstStyle/>
                    <a:p>
                      <a:pPr marL="0" marR="0">
                        <a:lnSpc>
                          <a:spcPct val="115000"/>
                        </a:lnSpc>
                        <a:spcBef>
                          <a:spcPts val="0"/>
                        </a:spcBef>
                        <a:spcAft>
                          <a:spcPts val="0"/>
                        </a:spcAft>
                      </a:pPr>
                      <a:r>
                        <a:rPr lang="en-US" sz="2400" dirty="0">
                          <a:solidFill>
                            <a:srgbClr val="FFFF00"/>
                          </a:solidFill>
                          <a:effectLst/>
                          <a:latin typeface="Calibri"/>
                          <a:ea typeface="Calibri"/>
                          <a:cs typeface="Times New Roman"/>
                        </a:rPr>
                        <a:t>Environmental Justice</a:t>
                      </a: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FF00"/>
                          </a:solidFill>
                          <a:effectLst/>
                          <a:uLnTx/>
                          <a:uFillTx/>
                          <a:latin typeface="Calibri"/>
                          <a:ea typeface="Calibri"/>
                          <a:cs typeface="Times New Roman"/>
                        </a:rPr>
                        <a:t>Coastal Zone</a:t>
                      </a:r>
                      <a:endParaRPr kumimoji="0" lang="en-US" sz="2400" b="0" i="0" u="none" strike="noStrike" kern="1200" cap="none" spc="0" normalizeH="0" baseline="0" noProof="0" dirty="0">
                        <a:ln>
                          <a:noFill/>
                        </a:ln>
                        <a:solidFill>
                          <a:srgbClr val="FFFF00"/>
                        </a:solidFill>
                        <a:effectLst/>
                        <a:uLnTx/>
                        <a:uFillTx/>
                        <a:latin typeface="Calibri"/>
                        <a:ea typeface="Calibri"/>
                        <a:cs typeface="Times New Roman"/>
                      </a:endParaRP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513">
                <a:tc>
                  <a:txBody>
                    <a:bodyPr/>
                    <a:lstStyle/>
                    <a:p>
                      <a:pPr marL="0" marR="0">
                        <a:lnSpc>
                          <a:spcPct val="115000"/>
                        </a:lnSpc>
                        <a:spcBef>
                          <a:spcPts val="0"/>
                        </a:spcBef>
                        <a:spcAft>
                          <a:spcPts val="0"/>
                        </a:spcAft>
                      </a:pPr>
                      <a:r>
                        <a:rPr lang="en-US" sz="2400" dirty="0">
                          <a:solidFill>
                            <a:srgbClr val="FFFF00"/>
                          </a:solidFill>
                          <a:effectLst/>
                          <a:latin typeface="Calibri"/>
                          <a:ea typeface="Calibri"/>
                          <a:cs typeface="Times New Roman"/>
                        </a:rPr>
                        <a:t>Parks and Recreation</a:t>
                      </a: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smtClean="0">
                          <a:solidFill>
                            <a:srgbClr val="FFFF00"/>
                          </a:solidFill>
                          <a:effectLst/>
                          <a:latin typeface="Calibri"/>
                          <a:ea typeface="Calibri"/>
                          <a:cs typeface="Times New Roman"/>
                        </a:rPr>
                        <a:t>Contaminated Materials Sites</a:t>
                      </a:r>
                      <a:endParaRPr lang="en-US" sz="2400" dirty="0">
                        <a:solidFill>
                          <a:srgbClr val="FFFF00"/>
                        </a:solidFill>
                        <a:effectLst/>
                        <a:latin typeface="Calibri"/>
                        <a:ea typeface="Calibri"/>
                        <a:cs typeface="Times New Roman"/>
                      </a:endParaRP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513">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400" dirty="0" smtClean="0">
                          <a:solidFill>
                            <a:srgbClr val="FFFF00"/>
                          </a:solidFill>
                          <a:effectLst/>
                          <a:latin typeface="Calibri"/>
                          <a:ea typeface="Calibri"/>
                          <a:cs typeface="Times New Roman"/>
                        </a:rPr>
                        <a:t>Vegetation</a:t>
                      </a:r>
                      <a:endParaRPr lang="en-US" sz="2400" dirty="0">
                        <a:solidFill>
                          <a:srgbClr val="FFFF00"/>
                        </a:solidFill>
                        <a:effectLst/>
                        <a:latin typeface="Calibri"/>
                        <a:ea typeface="Calibri"/>
                        <a:cs typeface="Times New Roman"/>
                      </a:endParaRP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solidFill>
                            <a:srgbClr val="FFFF00"/>
                          </a:solidFill>
                          <a:effectLst/>
                          <a:latin typeface="Calibri"/>
                          <a:ea typeface="Calibri"/>
                          <a:cs typeface="Times New Roman"/>
                        </a:rPr>
                        <a:t>Air Quality during Operation</a:t>
                      </a: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513">
                <a:tc>
                  <a:txBody>
                    <a:bodyPr/>
                    <a:lstStyle/>
                    <a:p>
                      <a:pPr marL="0" marR="0">
                        <a:lnSpc>
                          <a:spcPct val="115000"/>
                        </a:lnSpc>
                        <a:spcBef>
                          <a:spcPts val="0"/>
                        </a:spcBef>
                        <a:spcAft>
                          <a:spcPts val="0"/>
                        </a:spcAft>
                      </a:pPr>
                      <a:r>
                        <a:rPr kumimoji="0" lang="en-US" sz="2400" b="0" i="0" u="none" strike="noStrike" kern="1200" cap="none" spc="0" normalizeH="0" baseline="0" noProof="0" dirty="0" smtClean="0">
                          <a:ln>
                            <a:noFill/>
                          </a:ln>
                          <a:solidFill>
                            <a:srgbClr val="FFFF00"/>
                          </a:solidFill>
                          <a:effectLst/>
                          <a:uLnTx/>
                          <a:uFillTx/>
                          <a:latin typeface="Calibri"/>
                          <a:ea typeface="Calibri"/>
                          <a:cs typeface="Times New Roman"/>
                        </a:rPr>
                        <a:t>Significant Trees</a:t>
                      </a:r>
                      <a:endParaRPr lang="en-US" sz="2400" dirty="0">
                        <a:solidFill>
                          <a:srgbClr val="FFFF00"/>
                        </a:solidFill>
                        <a:effectLst/>
                        <a:latin typeface="Calibri"/>
                        <a:ea typeface="Calibri"/>
                        <a:cs typeface="Times New Roman"/>
                      </a:endParaRP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solidFill>
                            <a:srgbClr val="FFFF00"/>
                          </a:solidFill>
                          <a:effectLst/>
                          <a:latin typeface="Calibri"/>
                          <a:ea typeface="Calibri"/>
                          <a:cs typeface="Times New Roman"/>
                        </a:rPr>
                        <a:t>Traffic Noise during Operation</a:t>
                      </a: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288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FF00"/>
                          </a:solidFill>
                          <a:effectLst/>
                          <a:uLnTx/>
                          <a:uFillTx/>
                          <a:latin typeface="Calibri"/>
                          <a:ea typeface="Calibri"/>
                          <a:cs typeface="Times New Roman"/>
                        </a:rPr>
                        <a:t>Wildlife</a:t>
                      </a: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FF00"/>
                          </a:solidFill>
                          <a:effectLst/>
                          <a:uLnTx/>
                          <a:uFillTx/>
                          <a:latin typeface="Calibri"/>
                          <a:ea typeface="Calibri"/>
                          <a:cs typeface="Times New Roman"/>
                        </a:rPr>
                        <a:t>Water Quality during Operation</a:t>
                      </a:r>
                    </a:p>
                  </a:txBody>
                  <a:tcPr marL="45720" marR="45720" marT="45730" marB="457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31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p:txBody>
          <a:bodyPr/>
          <a:lstStyle/>
          <a:p>
            <a:pPr eaLnBrk="1" hangingPunct="1"/>
            <a:r>
              <a:rPr lang="en-US" altLang="en-US" dirty="0" smtClean="0"/>
              <a:t>Environmental Assessment </a:t>
            </a:r>
          </a:p>
        </p:txBody>
      </p:sp>
      <p:sp>
        <p:nvSpPr>
          <p:cNvPr id="31747" name="Rectangle 3"/>
          <p:cNvSpPr>
            <a:spLocks noGrp="1" noChangeArrowheads="1"/>
          </p:cNvSpPr>
          <p:nvPr>
            <p:ph type="body" sz="half" idx="4294967295"/>
          </p:nvPr>
        </p:nvSpPr>
        <p:spPr/>
        <p:txBody>
          <a:bodyPr/>
          <a:lstStyle/>
          <a:p>
            <a:pPr marL="0" indent="0" eaLnBrk="1" hangingPunct="1">
              <a:buFont typeface="Arial" pitchFamily="34" charset="0"/>
              <a:buNone/>
            </a:pPr>
            <a:endParaRPr lang="en-US" altLang="en-US" i="1" dirty="0" smtClean="0"/>
          </a:p>
          <a:p>
            <a:pPr marL="0" indent="0" eaLnBrk="1" hangingPunct="1">
              <a:buFont typeface="Arial" pitchFamily="34" charset="0"/>
              <a:buNone/>
            </a:pPr>
            <a:endParaRPr lang="en-US" altLang="en-US" dirty="0" smtClean="0"/>
          </a:p>
          <a:p>
            <a:pPr marL="0" indent="0" eaLnBrk="1" hangingPunct="1">
              <a:buFont typeface="Arial" pitchFamily="34" charset="0"/>
              <a:buNone/>
            </a:pPr>
            <a:r>
              <a:rPr lang="en-US" altLang="en-US" sz="2800" dirty="0" smtClean="0"/>
              <a:t>The next 11 slides present the conditions and resources that potentially would be affected and the means that will be used to avoid, minimize or mitigate those effects.</a:t>
            </a:r>
          </a:p>
          <a:p>
            <a:pPr marL="0" indent="0" eaLnBrk="1" hangingPunct="1">
              <a:buFont typeface="Arial" pitchFamily="34" charset="0"/>
              <a:buNone/>
            </a:pPr>
            <a:r>
              <a:rPr lang="en-US" altLang="en-US" sz="2800" dirty="0" smtClean="0">
                <a:solidFill>
                  <a:srgbClr val="FFFF00"/>
                </a:solidFill>
              </a:rPr>
              <a:t>No </a:t>
            </a:r>
            <a:r>
              <a:rPr lang="en-US" altLang="en-US" sz="2800" u="sng" dirty="0" smtClean="0">
                <a:solidFill>
                  <a:srgbClr val="FFFF00"/>
                </a:solidFill>
              </a:rPr>
              <a:t>significant</a:t>
            </a:r>
            <a:r>
              <a:rPr lang="en-US" altLang="en-US" sz="2800" dirty="0" smtClean="0">
                <a:solidFill>
                  <a:srgbClr val="FFFF00"/>
                </a:solidFill>
              </a:rPr>
              <a:t> adverse impacts were found.</a:t>
            </a:r>
          </a:p>
          <a:p>
            <a:pPr marL="0" indent="0" eaLnBrk="1" hangingPunct="1">
              <a:buFont typeface="Arial" pitchFamily="34" charset="0"/>
              <a:buNone/>
            </a:pPr>
            <a:endParaRPr lang="en-US" altLang="en-US" sz="2800" dirty="0" smtClean="0">
              <a:solidFill>
                <a:srgbClr val="FFFF00"/>
              </a:solidFill>
            </a:endParaRPr>
          </a:p>
        </p:txBody>
      </p:sp>
      <p:pic>
        <p:nvPicPr>
          <p:cNvPr id="3" name="38852951.wav">
            <a:hlinkClick r:id="" action="ppaction://media"/>
          </p:cNvPr>
          <p:cNvPicPr>
            <a:picLocks noChangeAspect="1"/>
          </p:cNvPicPr>
          <p:nvPr>
            <a:wavAudioFile r:embed="rId1" name="38854D9A.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8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 Flowchart</a:t>
            </a:r>
            <a:endParaRPr lang="en-US"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3550" y="1066800"/>
            <a:ext cx="8375940" cy="541972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40220451"/>
      </p:ext>
    </p:extLst>
  </p:cSld>
  <p:clrMapOvr>
    <a:masterClrMapping/>
  </p:clrMapOvr>
  <p:transition spd="slow" advClick="0" advTm="3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p:txBody>
          <a:bodyPr/>
          <a:lstStyle/>
          <a:p>
            <a:pPr eaLnBrk="1" hangingPunct="1"/>
            <a:r>
              <a:rPr lang="en-US" altLang="en-US" dirty="0" smtClean="0">
                <a:solidFill>
                  <a:srgbClr val="FFFF00"/>
                </a:solidFill>
              </a:rPr>
              <a:t>Right-of-Way Acquisition</a:t>
            </a:r>
          </a:p>
        </p:txBody>
      </p:sp>
      <p:sp>
        <p:nvSpPr>
          <p:cNvPr id="220163" name="Rectangle 3"/>
          <p:cNvSpPr>
            <a:spLocks noGrp="1" noChangeArrowheads="1"/>
          </p:cNvSpPr>
          <p:nvPr>
            <p:ph type="body" sz="half" idx="4294967295"/>
          </p:nvPr>
        </p:nvSpPr>
        <p:spPr>
          <a:xfrm>
            <a:off x="304800" y="1143000"/>
            <a:ext cx="8534400" cy="4800600"/>
          </a:xfrm>
        </p:spPr>
        <p:txBody>
          <a:bodyPr/>
          <a:lstStyle/>
          <a:p>
            <a:pPr marL="0" indent="0" eaLnBrk="1" hangingPunct="1">
              <a:buFont typeface="Arial" charset="0"/>
              <a:buNone/>
              <a:defRPr/>
            </a:pPr>
            <a:r>
              <a:rPr lang="en-US" dirty="0" smtClean="0">
                <a:effectLst>
                  <a:outerShdw blurRad="38100" dist="38100" dir="2700000" algn="tl">
                    <a:srgbClr val="000000"/>
                  </a:outerShdw>
                </a:effectLst>
              </a:rPr>
              <a:t>Most of the project footprint would be within existing DOTD highway right-of-way or transportation rights-of-way of local governments</a:t>
            </a:r>
            <a:r>
              <a:rPr lang="en-US" dirty="0">
                <a:effectLst>
                  <a:outerShdw blurRad="38100" dist="38100" dir="2700000" algn="tl">
                    <a:srgbClr val="000000"/>
                  </a:outerShdw>
                </a:effectLst>
              </a:rPr>
              <a:t>. </a:t>
            </a:r>
            <a:r>
              <a:rPr lang="en-US" dirty="0" smtClean="0">
                <a:effectLst>
                  <a:outerShdw blurRad="38100" dist="38100" dir="2700000" algn="tl">
                    <a:srgbClr val="000000"/>
                  </a:outerShdw>
                </a:effectLst>
              </a:rPr>
              <a:t>Therefore, the </a:t>
            </a:r>
            <a:r>
              <a:rPr lang="en-US" dirty="0">
                <a:effectLst>
                  <a:outerShdw blurRad="38100" dist="38100" dir="2700000" algn="tl">
                    <a:srgbClr val="000000"/>
                  </a:outerShdw>
                </a:effectLst>
              </a:rPr>
              <a:t>acquisition of large amounts of right-of-way from private or public property </a:t>
            </a:r>
            <a:r>
              <a:rPr lang="en-US" dirty="0" smtClean="0">
                <a:effectLst>
                  <a:outerShdw blurRad="38100" dist="38100" dir="2700000" algn="tl">
                    <a:srgbClr val="000000"/>
                  </a:outerShdw>
                </a:effectLst>
              </a:rPr>
              <a:t>owners would not be required.</a:t>
            </a:r>
          </a:p>
          <a:p>
            <a:pPr marL="0" indent="0" eaLnBrk="1" hangingPunct="1">
              <a:buFont typeface="Arial" charset="0"/>
              <a:buNone/>
              <a:defRPr/>
            </a:pPr>
            <a:r>
              <a:rPr lang="en-US" dirty="0" smtClean="0">
                <a:effectLst>
                  <a:outerShdw blurRad="38100" dist="38100" dir="2700000" algn="tl">
                    <a:srgbClr val="000000"/>
                  </a:outerShdw>
                </a:effectLst>
              </a:rPr>
              <a:t>The acres and estimated costs of right-of-way by alternative are shown below:</a:t>
            </a:r>
          </a:p>
          <a:p>
            <a:pPr marL="0" indent="0" eaLnBrk="1" hangingPunct="1">
              <a:buFont typeface="Arial" charset="0"/>
              <a:buNone/>
              <a:defRPr/>
            </a:pPr>
            <a:endParaRPr lang="en-US" dirty="0" smtClean="0">
              <a:effectLst>
                <a:outerShdw blurRad="38100" dist="38100" dir="2700000" algn="tl">
                  <a:srgbClr val="000000"/>
                </a:outerShdw>
              </a:effectLst>
            </a:endParaRPr>
          </a:p>
        </p:txBody>
      </p:sp>
      <p:graphicFrame>
        <p:nvGraphicFramePr>
          <p:cNvPr id="3" name="Table 2"/>
          <p:cNvGraphicFramePr>
            <a:graphicFrameLocks noGrp="1"/>
          </p:cNvGraphicFramePr>
          <p:nvPr/>
        </p:nvGraphicFramePr>
        <p:xfrm>
          <a:off x="381000" y="3795713"/>
          <a:ext cx="8305800" cy="2605090"/>
        </p:xfrm>
        <a:graphic>
          <a:graphicData uri="http://schemas.openxmlformats.org/drawingml/2006/table">
            <a:tbl>
              <a:tblPr/>
              <a:tblGrid>
                <a:gridCol w="2768600"/>
                <a:gridCol w="2768600"/>
                <a:gridCol w="2768600"/>
              </a:tblGrid>
              <a:tr h="423862">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Alternative</a:t>
                      </a:r>
                      <a:endParaRPr kumimoji="0" lang="en-US" altLang="en-US" sz="1800"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Acres</a:t>
                      </a:r>
                      <a:endParaRPr kumimoji="0" lang="en-US" altLang="en-US" sz="1800"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Acquisition Cost</a:t>
                      </a:r>
                      <a:endParaRPr kumimoji="0" lang="en-US" altLang="en-US" sz="1800"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363538">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Bridge 7</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0.018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16,500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At-grade Trail 1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0.396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10,000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At-grade Trail 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0.399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10,000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Access A</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1.124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$ 4,670,000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Access B</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1.142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$ 4,707,000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Access C</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Times New Roman" pitchFamily="18" charset="0"/>
                        </a:rPr>
                        <a:t>2.570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$ 1,565,200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 name="97F52998.wav">
            <a:hlinkClick r:id="" action="ppaction://media"/>
          </p:cNvPr>
          <p:cNvPicPr>
            <a:picLocks noChangeAspect="1"/>
          </p:cNvPicPr>
          <p:nvPr>
            <a:wavAudioFile r:embed="rId1" name="97F52D9A.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27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304800" y="457200"/>
            <a:ext cx="8534400" cy="685800"/>
          </a:xfrm>
        </p:spPr>
        <p:txBody>
          <a:bodyPr/>
          <a:lstStyle/>
          <a:p>
            <a:pPr eaLnBrk="1" hangingPunct="1"/>
            <a:r>
              <a:rPr lang="en-US" altLang="en-US" dirty="0" smtClean="0">
                <a:solidFill>
                  <a:srgbClr val="FFFF00"/>
                </a:solidFill>
              </a:rPr>
              <a:t>Access Impacts</a:t>
            </a:r>
          </a:p>
        </p:txBody>
      </p:sp>
      <p:sp>
        <p:nvSpPr>
          <p:cNvPr id="220163" name="Rectangle 3"/>
          <p:cNvSpPr>
            <a:spLocks noGrp="1" noChangeArrowheads="1"/>
          </p:cNvSpPr>
          <p:nvPr>
            <p:ph type="body" sz="half" idx="4294967295"/>
          </p:nvPr>
        </p:nvSpPr>
        <p:spPr>
          <a:xfrm>
            <a:off x="352425" y="1066800"/>
            <a:ext cx="8410575" cy="4991100"/>
          </a:xfrm>
        </p:spPr>
        <p:txBody>
          <a:bodyPr/>
          <a:lstStyle/>
          <a:p>
            <a:pPr marL="0" indent="0" eaLnBrk="1" hangingPunct="1">
              <a:buFont typeface="Arial" charset="0"/>
              <a:buNone/>
              <a:defRPr/>
            </a:pPr>
            <a:r>
              <a:rPr lang="en-US" sz="2200" dirty="0" smtClean="0">
                <a:effectLst>
                  <a:outerShdw blurRad="38100" dist="38100" dir="2700000" algn="tl">
                    <a:srgbClr val="000000"/>
                  </a:outerShdw>
                </a:effectLst>
              </a:rPr>
              <a:t>Access impacts potentially would affect these commercial properties. Those in white cells would be impacted by all alternative combinations.  The others could be impacted depending on which alternative combination is selected.  </a:t>
            </a:r>
          </a:p>
        </p:txBody>
      </p:sp>
      <p:graphicFrame>
        <p:nvGraphicFramePr>
          <p:cNvPr id="2" name="Table 1"/>
          <p:cNvGraphicFramePr>
            <a:graphicFrameLocks noGrp="1"/>
          </p:cNvGraphicFramePr>
          <p:nvPr>
            <p:extLst>
              <p:ext uri="{D42A27DB-BD31-4B8C-83A1-F6EECF244321}">
                <p14:modId xmlns:p14="http://schemas.microsoft.com/office/powerpoint/2010/main" val="2942280961"/>
              </p:ext>
            </p:extLst>
          </p:nvPr>
        </p:nvGraphicFramePr>
        <p:xfrm>
          <a:off x="381000" y="2454275"/>
          <a:ext cx="8305801" cy="3657581"/>
        </p:xfrm>
        <a:graphic>
          <a:graphicData uri="http://schemas.openxmlformats.org/drawingml/2006/table">
            <a:tbl>
              <a:tblPr firstRow="1" firstCol="1" bandRow="1" bandCol="1"/>
              <a:tblGrid>
                <a:gridCol w="3962400"/>
                <a:gridCol w="2133600"/>
                <a:gridCol w="2209801"/>
              </a:tblGrid>
              <a:tr h="457185">
                <a:tc>
                  <a:txBody>
                    <a:bodyPr/>
                    <a:lstStyle/>
                    <a:p>
                      <a:pPr marL="0" marR="0" algn="ctr">
                        <a:spcBef>
                          <a:spcPts val="0"/>
                        </a:spcBef>
                        <a:spcAft>
                          <a:spcPts val="0"/>
                        </a:spcAft>
                      </a:pPr>
                      <a:r>
                        <a:rPr lang="en-US" sz="1200" b="1" dirty="0" smtClean="0">
                          <a:solidFill>
                            <a:srgbClr val="FFFF00"/>
                          </a:solidFill>
                          <a:effectLst/>
                          <a:latin typeface="Arial"/>
                          <a:ea typeface="Times New Roman"/>
                          <a:cs typeface="Times New Roman"/>
                        </a:rPr>
                        <a:t>Property</a:t>
                      </a:r>
                      <a:endParaRPr lang="en-US" sz="1200" dirty="0">
                        <a:solidFill>
                          <a:srgbClr val="FFFF00"/>
                        </a:solidFill>
                        <a:effectLst/>
                        <a:latin typeface="Arial"/>
                        <a:ea typeface="Times New Roman"/>
                        <a:cs typeface="Times New Roman"/>
                      </a:endParaRPr>
                    </a:p>
                  </a:txBody>
                  <a:tcPr marL="22860" marR="2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marL="0" marR="0" algn="ctr">
                        <a:spcBef>
                          <a:spcPts val="0"/>
                        </a:spcBef>
                        <a:spcAft>
                          <a:spcPts val="0"/>
                        </a:spcAft>
                      </a:pPr>
                      <a:r>
                        <a:rPr lang="en-US" sz="1200" b="1" dirty="0">
                          <a:solidFill>
                            <a:srgbClr val="FFFF00"/>
                          </a:solidFill>
                          <a:effectLst/>
                          <a:latin typeface="Arial"/>
                          <a:ea typeface="Times New Roman"/>
                          <a:cs typeface="Times New Roman"/>
                        </a:rPr>
                        <a:t>Address</a:t>
                      </a:r>
                      <a:endParaRPr lang="en-US" sz="1200" dirty="0">
                        <a:solidFill>
                          <a:srgbClr val="FFFF00"/>
                        </a:solidFill>
                        <a:effectLst/>
                        <a:latin typeface="Arial"/>
                        <a:ea typeface="Times New Roman"/>
                        <a:cs typeface="Times New Roman"/>
                      </a:endParaRPr>
                    </a:p>
                  </a:txBody>
                  <a:tcPr marL="22860" marR="2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marL="0" marR="0" algn="ctr">
                        <a:spcBef>
                          <a:spcPts val="0"/>
                        </a:spcBef>
                        <a:spcAft>
                          <a:spcPts val="0"/>
                        </a:spcAft>
                      </a:pPr>
                      <a:r>
                        <a:rPr lang="en-US" sz="1200" b="1" dirty="0">
                          <a:solidFill>
                            <a:srgbClr val="FFFF00"/>
                          </a:solidFill>
                          <a:effectLst/>
                          <a:latin typeface="Arial"/>
                          <a:ea typeface="Times New Roman"/>
                          <a:cs typeface="Times New Roman"/>
                        </a:rPr>
                        <a:t>Alternatives</a:t>
                      </a:r>
                      <a:endParaRPr lang="en-US" sz="1200" dirty="0">
                        <a:solidFill>
                          <a:srgbClr val="FFFF00"/>
                        </a:solidFill>
                        <a:effectLst/>
                        <a:latin typeface="Arial"/>
                        <a:ea typeface="Times New Roman"/>
                        <a:cs typeface="Times New Roman"/>
                      </a:endParaRPr>
                    </a:p>
                  </a:txBody>
                  <a:tcPr marL="22860" marR="2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r>
              <a:tr h="0">
                <a:tc>
                  <a:txBody>
                    <a:bodyPr/>
                    <a:lstStyle/>
                    <a:p>
                      <a:pPr marL="0" marR="0">
                        <a:spcBef>
                          <a:spcPts val="0"/>
                        </a:spcBef>
                        <a:spcAft>
                          <a:spcPts val="0"/>
                        </a:spcAft>
                      </a:pPr>
                      <a:r>
                        <a:rPr lang="en-US" sz="1200" b="1" dirty="0">
                          <a:solidFill>
                            <a:srgbClr val="006600"/>
                          </a:solidFill>
                          <a:effectLst/>
                          <a:latin typeface="Arial"/>
                          <a:ea typeface="Times New Roman"/>
                          <a:cs typeface="Times New Roman"/>
                        </a:rPr>
                        <a:t>Regions Bank</a:t>
                      </a: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en-US" sz="1200" b="1" dirty="0">
                          <a:solidFill>
                            <a:srgbClr val="006600"/>
                          </a:solidFill>
                          <a:effectLst/>
                          <a:latin typeface="Arial"/>
                          <a:ea typeface="Times New Roman"/>
                          <a:cs typeface="Times New Roman"/>
                        </a:rPr>
                        <a:t>1600 Jimmie Davis </a:t>
                      </a:r>
                      <a:r>
                        <a:rPr lang="en-US" sz="1200" b="1" dirty="0" smtClean="0">
                          <a:solidFill>
                            <a:srgbClr val="006600"/>
                          </a:solidFill>
                          <a:effectLst/>
                          <a:latin typeface="Arial"/>
                          <a:ea typeface="Times New Roman"/>
                          <a:cs typeface="Times New Roman"/>
                        </a:rPr>
                        <a:t>Hwy</a:t>
                      </a:r>
                      <a:endParaRPr lang="en-US" sz="1200" b="1" dirty="0">
                        <a:solidFill>
                          <a:srgbClr val="006600"/>
                        </a:solidFill>
                        <a:effectLst/>
                        <a:latin typeface="Arial"/>
                        <a:ea typeface="Times New Roman"/>
                        <a:cs typeface="Times New Roman"/>
                      </a:endParaRP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rowSpan="3">
                  <a:txBody>
                    <a:bodyPr/>
                    <a:lstStyle/>
                    <a:p>
                      <a:pPr marL="0" marR="0" algn="ctr">
                        <a:spcBef>
                          <a:spcPts val="0"/>
                        </a:spcBef>
                        <a:spcAft>
                          <a:spcPts val="0"/>
                        </a:spcAft>
                      </a:pPr>
                      <a:r>
                        <a:rPr lang="en-US" sz="1200" b="1" dirty="0" smtClean="0">
                          <a:solidFill>
                            <a:srgbClr val="006600"/>
                          </a:solidFill>
                          <a:effectLst/>
                          <a:latin typeface="Arial"/>
                          <a:ea typeface="Times New Roman"/>
                          <a:cs typeface="Times New Roman"/>
                        </a:rPr>
                        <a:t>7 and  A or </a:t>
                      </a:r>
                      <a:r>
                        <a:rPr lang="en-US" sz="1200" b="1" dirty="0">
                          <a:solidFill>
                            <a:srgbClr val="006600"/>
                          </a:solidFill>
                          <a:effectLst/>
                          <a:latin typeface="Arial"/>
                          <a:ea typeface="Times New Roman"/>
                          <a:cs typeface="Times New Roman"/>
                        </a:rPr>
                        <a:t>B</a:t>
                      </a: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74320">
                <a:tc>
                  <a:txBody>
                    <a:bodyPr/>
                    <a:lstStyle/>
                    <a:p>
                      <a:pPr marL="0" marR="0">
                        <a:spcBef>
                          <a:spcPts val="0"/>
                        </a:spcBef>
                        <a:spcAft>
                          <a:spcPts val="0"/>
                        </a:spcAft>
                      </a:pPr>
                      <a:r>
                        <a:rPr lang="en-US" sz="1200" b="1" dirty="0">
                          <a:solidFill>
                            <a:srgbClr val="006600"/>
                          </a:solidFill>
                          <a:effectLst/>
                          <a:latin typeface="Arial"/>
                          <a:ea typeface="Times New Roman"/>
                          <a:cs typeface="Times New Roman"/>
                        </a:rPr>
                        <a:t>Vacant Lot</a:t>
                      </a: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6600"/>
                          </a:solidFill>
                          <a:effectLst/>
                          <a:latin typeface="Arial"/>
                          <a:ea typeface="Times New Roman"/>
                          <a:cs typeface="Times New Roman"/>
                        </a:rPr>
                        <a:t>1604 Jimmie Davis </a:t>
                      </a:r>
                      <a:r>
                        <a:rPr kumimoji="0" lang="en-US" sz="1200" b="1" i="0" u="none" strike="noStrike" kern="1200" cap="none" spc="0" normalizeH="0" baseline="0" noProof="0" dirty="0" smtClean="0">
                          <a:ln>
                            <a:noFill/>
                          </a:ln>
                          <a:solidFill>
                            <a:srgbClr val="006600"/>
                          </a:solidFill>
                          <a:effectLst/>
                          <a:uLnTx/>
                          <a:uFillTx/>
                          <a:latin typeface="+mn-lt"/>
                          <a:ea typeface="Times New Roman"/>
                          <a:cs typeface="Times New Roman"/>
                        </a:rPr>
                        <a:t>Hwy</a:t>
                      </a:r>
                      <a:endParaRPr kumimoji="0" lang="en-US" sz="1200" b="1" i="0" u="none" strike="noStrike" kern="1200" cap="none" spc="0" normalizeH="0" baseline="0" noProof="0" dirty="0">
                        <a:ln>
                          <a:noFill/>
                        </a:ln>
                        <a:solidFill>
                          <a:srgbClr val="006600"/>
                        </a:solidFill>
                        <a:effectLst/>
                        <a:uLnTx/>
                        <a:uFillTx/>
                        <a:latin typeface="+mn-lt"/>
                        <a:ea typeface="Times New Roman"/>
                        <a:cs typeface="Times New Roman"/>
                      </a:endParaRP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vMerge="1">
                  <a:txBody>
                    <a:bodyPr/>
                    <a:lstStyle/>
                    <a:p>
                      <a:pPr marL="0" marR="0" algn="ctr">
                        <a:spcBef>
                          <a:spcPts val="0"/>
                        </a:spcBef>
                        <a:spcAft>
                          <a:spcPts val="0"/>
                        </a:spcAft>
                      </a:pPr>
                      <a:endParaRPr lang="en-US" sz="1200" dirty="0">
                        <a:solidFill>
                          <a:srgbClr val="006600"/>
                        </a:solidFill>
                        <a:effectLst/>
                        <a:latin typeface="Arial"/>
                        <a:ea typeface="Times New Roman"/>
                        <a:cs typeface="Times New Roman"/>
                      </a:endParaRPr>
                    </a:p>
                  </a:txBody>
                  <a:tcPr marL="22860" marR="2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371600">
                <a:tc>
                  <a:txBody>
                    <a:bodyPr/>
                    <a:lstStyle/>
                    <a:p>
                      <a:pPr marL="0" marR="0">
                        <a:spcBef>
                          <a:spcPts val="0"/>
                        </a:spcBef>
                        <a:spcAft>
                          <a:spcPts val="0"/>
                        </a:spcAft>
                      </a:pPr>
                      <a:r>
                        <a:rPr lang="en-US" sz="1200" b="1" dirty="0">
                          <a:solidFill>
                            <a:srgbClr val="006600"/>
                          </a:solidFill>
                          <a:effectLst/>
                          <a:latin typeface="Arial"/>
                          <a:ea typeface="Times New Roman"/>
                          <a:cs typeface="Times New Roman"/>
                        </a:rPr>
                        <a:t>Professional Plaza:</a:t>
                      </a:r>
                    </a:p>
                    <a:p>
                      <a:pPr marL="91440" marR="0">
                        <a:spcBef>
                          <a:spcPts val="0"/>
                        </a:spcBef>
                        <a:spcAft>
                          <a:spcPts val="0"/>
                        </a:spcAft>
                      </a:pPr>
                      <a:r>
                        <a:rPr lang="en-US" sz="1200" b="1" dirty="0">
                          <a:solidFill>
                            <a:srgbClr val="006600"/>
                          </a:solidFill>
                          <a:effectLst/>
                          <a:latin typeface="Arial"/>
                          <a:ea typeface="Times New Roman"/>
                          <a:cs typeface="Times New Roman"/>
                        </a:rPr>
                        <a:t>Baker Title &amp; Abstract</a:t>
                      </a:r>
                    </a:p>
                    <a:p>
                      <a:pPr marL="91440" marR="0">
                        <a:spcBef>
                          <a:spcPts val="0"/>
                        </a:spcBef>
                        <a:spcAft>
                          <a:spcPts val="0"/>
                        </a:spcAft>
                      </a:pPr>
                      <a:r>
                        <a:rPr lang="en-US" sz="1200" b="1" dirty="0">
                          <a:solidFill>
                            <a:srgbClr val="006600"/>
                          </a:solidFill>
                          <a:effectLst/>
                          <a:latin typeface="Arial"/>
                          <a:ea typeface="Times New Roman"/>
                          <a:cs typeface="Times New Roman"/>
                        </a:rPr>
                        <a:t>Gateway Title Co., LLC</a:t>
                      </a:r>
                    </a:p>
                    <a:p>
                      <a:pPr marL="91440" marR="0">
                        <a:spcBef>
                          <a:spcPts val="0"/>
                        </a:spcBef>
                        <a:spcAft>
                          <a:spcPts val="0"/>
                        </a:spcAft>
                      </a:pPr>
                      <a:r>
                        <a:rPr lang="en-US" sz="1200" b="1" dirty="0">
                          <a:solidFill>
                            <a:srgbClr val="006600"/>
                          </a:solidFill>
                          <a:effectLst/>
                          <a:latin typeface="Arial"/>
                          <a:ea typeface="Times New Roman"/>
                          <a:cs typeface="Times New Roman"/>
                        </a:rPr>
                        <a:t>Assurance Financial Group, LLC</a:t>
                      </a:r>
                    </a:p>
                    <a:p>
                      <a:pPr marL="91440" marR="0">
                        <a:spcBef>
                          <a:spcPts val="0"/>
                        </a:spcBef>
                        <a:spcAft>
                          <a:spcPts val="0"/>
                        </a:spcAft>
                      </a:pPr>
                      <a:r>
                        <a:rPr lang="en-US" sz="1200" b="1" dirty="0">
                          <a:solidFill>
                            <a:srgbClr val="006600"/>
                          </a:solidFill>
                          <a:effectLst/>
                          <a:latin typeface="Arial"/>
                          <a:ea typeface="Times New Roman"/>
                          <a:cs typeface="Times New Roman"/>
                        </a:rPr>
                        <a:t>Centerline Plan Services</a:t>
                      </a:r>
                    </a:p>
                    <a:p>
                      <a:pPr marL="91440" marR="0">
                        <a:spcBef>
                          <a:spcPts val="0"/>
                        </a:spcBef>
                        <a:spcAft>
                          <a:spcPts val="0"/>
                        </a:spcAft>
                      </a:pPr>
                      <a:r>
                        <a:rPr lang="en-US" sz="1200" b="1" dirty="0">
                          <a:solidFill>
                            <a:srgbClr val="006600"/>
                          </a:solidFill>
                          <a:effectLst/>
                          <a:latin typeface="Arial"/>
                          <a:ea typeface="Times New Roman"/>
                          <a:cs typeface="Times New Roman"/>
                        </a:rPr>
                        <a:t>Chris Gardner, DDS</a:t>
                      </a:r>
                    </a:p>
                    <a:p>
                      <a:pPr marL="91440" marR="0">
                        <a:spcBef>
                          <a:spcPts val="0"/>
                        </a:spcBef>
                        <a:spcAft>
                          <a:spcPts val="0"/>
                        </a:spcAft>
                      </a:pPr>
                      <a:r>
                        <a:rPr lang="en-US" sz="1200" b="1" dirty="0">
                          <a:solidFill>
                            <a:srgbClr val="006600"/>
                          </a:solidFill>
                          <a:effectLst/>
                          <a:latin typeface="Arial"/>
                          <a:ea typeface="Times New Roman"/>
                          <a:cs typeface="Times New Roman"/>
                        </a:rPr>
                        <a:t>Morris White, DDS</a:t>
                      </a: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6600"/>
                          </a:solidFill>
                          <a:effectLst/>
                          <a:latin typeface="Arial"/>
                          <a:ea typeface="Times New Roman"/>
                          <a:cs typeface="Times New Roman"/>
                        </a:rPr>
                        <a:t>1608 Jimmie Davis </a:t>
                      </a:r>
                      <a:r>
                        <a:rPr kumimoji="0" lang="en-US" sz="1200" b="1" i="0" u="none" strike="noStrike" kern="1200" cap="none" spc="0" normalizeH="0" baseline="0" noProof="0" dirty="0" smtClean="0">
                          <a:ln>
                            <a:noFill/>
                          </a:ln>
                          <a:solidFill>
                            <a:srgbClr val="006600"/>
                          </a:solidFill>
                          <a:effectLst/>
                          <a:uLnTx/>
                          <a:uFillTx/>
                          <a:latin typeface="+mn-lt"/>
                          <a:ea typeface="Times New Roman"/>
                          <a:cs typeface="Times New Roman"/>
                        </a:rPr>
                        <a:t>Hwy</a:t>
                      </a:r>
                      <a:endParaRPr kumimoji="0" lang="en-US" sz="1200" b="1" i="0" u="none" strike="noStrike" kern="1200" cap="none" spc="0" normalizeH="0" baseline="0" noProof="0" dirty="0">
                        <a:ln>
                          <a:noFill/>
                        </a:ln>
                        <a:solidFill>
                          <a:srgbClr val="006600"/>
                        </a:solidFill>
                        <a:effectLst/>
                        <a:uLnTx/>
                        <a:uFillTx/>
                        <a:latin typeface="+mn-lt"/>
                        <a:ea typeface="Times New Roman"/>
                        <a:cs typeface="Times New Roman"/>
                      </a:endParaRP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vMerge="1">
                  <a:txBody>
                    <a:bodyPr/>
                    <a:lstStyle/>
                    <a:p>
                      <a:pPr marL="0" marR="0" algn="ctr">
                        <a:spcBef>
                          <a:spcPts val="0"/>
                        </a:spcBef>
                        <a:spcAft>
                          <a:spcPts val="0"/>
                        </a:spcAft>
                      </a:pPr>
                      <a:endParaRPr lang="en-US" sz="1200" dirty="0">
                        <a:solidFill>
                          <a:srgbClr val="006600"/>
                        </a:solidFill>
                        <a:effectLst/>
                        <a:latin typeface="Arial"/>
                        <a:ea typeface="Times New Roman"/>
                        <a:cs typeface="Times New Roman"/>
                      </a:endParaRPr>
                    </a:p>
                  </a:txBody>
                  <a:tcPr marL="22860" marR="2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4571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mn-lt"/>
                          <a:ea typeface="Times New Roman"/>
                          <a:cs typeface="Times New Roman"/>
                        </a:rPr>
                        <a:t>BLM Storage</a:t>
                      </a:r>
                      <a:endParaRPr kumimoji="0" lang="en-US" sz="1200" b="1" i="0" u="none" strike="noStrike" kern="1200" cap="none" spc="0" normalizeH="0" baseline="0" noProof="0" dirty="0">
                        <a:ln>
                          <a:noFill/>
                        </a:ln>
                        <a:solidFill>
                          <a:srgbClr val="FFFFFF"/>
                        </a:solidFill>
                        <a:effectLst/>
                        <a:uLnTx/>
                        <a:uFillTx/>
                        <a:latin typeface="+mn-lt"/>
                        <a:ea typeface="Times New Roman"/>
                        <a:cs typeface="Times New Roman"/>
                      </a:endParaRP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mn-lt"/>
                          <a:ea typeface="Times New Roman"/>
                          <a:cs typeface="Times New Roman"/>
                        </a:rPr>
                        <a:t>5004  Zach Ave</a:t>
                      </a:r>
                      <a:endParaRPr kumimoji="0" lang="en-US" sz="1200" b="1" i="0" u="none" strike="noStrike" kern="1200" cap="none" spc="0" normalizeH="0" baseline="0" noProof="0" dirty="0">
                        <a:ln>
                          <a:noFill/>
                        </a:ln>
                        <a:solidFill>
                          <a:srgbClr val="FFFFFF"/>
                        </a:solidFill>
                        <a:effectLst/>
                        <a:uLnTx/>
                        <a:uFillTx/>
                        <a:latin typeface="+mn-lt"/>
                        <a:ea typeface="Times New Roman"/>
                        <a:cs typeface="Times New Roman"/>
                      </a:endParaRP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mn-lt"/>
                          <a:ea typeface="Times New Roman"/>
                          <a:cs typeface="Times New Roman"/>
                        </a:rPr>
                        <a:t>A or B if service road is not constructed</a:t>
                      </a: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spcBef>
                          <a:spcPts val="0"/>
                        </a:spcBef>
                        <a:spcAft>
                          <a:spcPts val="0"/>
                        </a:spcAft>
                      </a:pPr>
                      <a:r>
                        <a:rPr lang="en-US" sz="1200" b="1" dirty="0">
                          <a:effectLst/>
                          <a:latin typeface="Arial"/>
                          <a:ea typeface="Times New Roman"/>
                          <a:cs typeface="Times New Roman"/>
                        </a:rPr>
                        <a:t>Henson’s Carpet One Floor</a:t>
                      </a: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a:ea typeface="Times New Roman"/>
                          <a:cs typeface="Times New Roman"/>
                        </a:rPr>
                        <a:t>1609 Jimmie </a:t>
                      </a:r>
                      <a:r>
                        <a:rPr lang="en-US" sz="1200" b="1" dirty="0">
                          <a:solidFill>
                            <a:schemeClr val="tx1"/>
                          </a:solidFill>
                          <a:effectLst/>
                          <a:latin typeface="Arial"/>
                          <a:ea typeface="Times New Roman"/>
                          <a:cs typeface="Times New Roman"/>
                        </a:rPr>
                        <a:t>Davis </a:t>
                      </a:r>
                      <a:r>
                        <a:rPr kumimoji="0" lang="en-US" sz="1200" b="1" i="0" u="none" strike="noStrike" kern="1200" cap="none" spc="0" normalizeH="0" baseline="0" noProof="0" dirty="0" smtClean="0">
                          <a:ln>
                            <a:noFill/>
                          </a:ln>
                          <a:solidFill>
                            <a:schemeClr val="tx1"/>
                          </a:solidFill>
                          <a:effectLst/>
                          <a:uLnTx/>
                          <a:uFillTx/>
                          <a:latin typeface="+mn-lt"/>
                          <a:ea typeface="Times New Roman"/>
                          <a:cs typeface="Times New Roman"/>
                        </a:rPr>
                        <a:t>Hwy</a:t>
                      </a:r>
                      <a:endParaRPr kumimoji="0" lang="en-US" sz="1200" b="1" i="0" u="none" strike="noStrike" kern="1200" cap="none" spc="0" normalizeH="0" baseline="0" noProof="0" dirty="0">
                        <a:ln>
                          <a:noFill/>
                        </a:ln>
                        <a:solidFill>
                          <a:schemeClr val="tx1"/>
                        </a:solidFill>
                        <a:effectLst/>
                        <a:uLnTx/>
                        <a:uFillTx/>
                        <a:latin typeface="+mn-lt"/>
                        <a:ea typeface="Times New Roman"/>
                        <a:cs typeface="Times New Roman"/>
                      </a:endParaRP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spcBef>
                          <a:spcPts val="0"/>
                        </a:spcBef>
                        <a:spcAft>
                          <a:spcPts val="0"/>
                        </a:spcAft>
                      </a:pPr>
                      <a:r>
                        <a:rPr lang="en-US" sz="1200" b="1" dirty="0">
                          <a:effectLst/>
                          <a:latin typeface="Arial"/>
                          <a:ea typeface="Times New Roman"/>
                          <a:cs typeface="Times New Roman"/>
                        </a:rPr>
                        <a:t>A </a:t>
                      </a:r>
                      <a:r>
                        <a:rPr lang="en-US" sz="1200" b="1" dirty="0" smtClean="0">
                          <a:effectLst/>
                          <a:latin typeface="Arial"/>
                          <a:ea typeface="Times New Roman"/>
                          <a:cs typeface="Times New Roman"/>
                        </a:rPr>
                        <a:t>or B without C</a:t>
                      </a:r>
                      <a:endParaRPr lang="en-US" sz="1200" b="1" dirty="0">
                        <a:effectLst/>
                        <a:latin typeface="Arial"/>
                        <a:ea typeface="Times New Roman"/>
                        <a:cs typeface="Times New Roman"/>
                      </a:endParaRP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spcBef>
                          <a:spcPts val="0"/>
                        </a:spcBef>
                        <a:spcAft>
                          <a:spcPts val="0"/>
                        </a:spcAft>
                      </a:pPr>
                      <a:r>
                        <a:rPr lang="en-US" sz="1200" b="1" dirty="0">
                          <a:effectLst/>
                          <a:latin typeface="Arial"/>
                          <a:ea typeface="Times New Roman"/>
                          <a:cs typeface="Times New Roman"/>
                        </a:rPr>
                        <a:t>Functional Capacity Experts</a:t>
                      </a: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a:ea typeface="Times New Roman"/>
                          <a:cs typeface="Times New Roman"/>
                        </a:rPr>
                        <a:t>1611 Jimmie Davis </a:t>
                      </a:r>
                      <a:r>
                        <a:rPr kumimoji="0" lang="en-US" sz="1200" b="1" i="0" u="none" strike="noStrike" kern="1200" cap="none" spc="0" normalizeH="0" baseline="0" noProof="0" dirty="0" smtClean="0">
                          <a:ln>
                            <a:noFill/>
                          </a:ln>
                          <a:solidFill>
                            <a:srgbClr val="FFFFFF"/>
                          </a:solidFill>
                          <a:effectLst/>
                          <a:uLnTx/>
                          <a:uFillTx/>
                          <a:latin typeface="+mn-lt"/>
                          <a:ea typeface="Times New Roman"/>
                          <a:cs typeface="Times New Roman"/>
                        </a:rPr>
                        <a:t>Hwy</a:t>
                      </a:r>
                      <a:endParaRPr kumimoji="0" lang="en-US" sz="1200" b="1" i="0" u="none" strike="noStrike" kern="1200" cap="none" spc="0" normalizeH="0" baseline="0" noProof="0" dirty="0">
                        <a:ln>
                          <a:noFill/>
                        </a:ln>
                        <a:solidFill>
                          <a:srgbClr val="FFFFFF"/>
                        </a:solidFill>
                        <a:effectLst/>
                        <a:uLnTx/>
                        <a:uFillTx/>
                        <a:latin typeface="+mn-lt"/>
                        <a:ea typeface="Times New Roman"/>
                        <a:cs typeface="Times New Roman"/>
                      </a:endParaRP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22860" marR="2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spcBef>
                          <a:spcPts val="0"/>
                        </a:spcBef>
                        <a:spcAft>
                          <a:spcPts val="0"/>
                        </a:spcAft>
                      </a:pPr>
                      <a:r>
                        <a:rPr lang="en-US" sz="1200" b="1" dirty="0">
                          <a:effectLst/>
                          <a:latin typeface="Arial"/>
                          <a:ea typeface="Times New Roman"/>
                          <a:cs typeface="Times New Roman"/>
                        </a:rPr>
                        <a:t>Dental Office</a:t>
                      </a: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a:ea typeface="Times New Roman"/>
                          <a:cs typeface="Times New Roman"/>
                        </a:rPr>
                        <a:t>1611 Jimmie Davis </a:t>
                      </a:r>
                      <a:r>
                        <a:rPr kumimoji="0" lang="en-US" sz="1200" b="1" i="0" u="none" strike="noStrike" kern="1200" cap="none" spc="0" normalizeH="0" baseline="0" noProof="0" dirty="0" smtClean="0">
                          <a:ln>
                            <a:noFill/>
                          </a:ln>
                          <a:solidFill>
                            <a:srgbClr val="FFFFFF"/>
                          </a:solidFill>
                          <a:effectLst/>
                          <a:uLnTx/>
                          <a:uFillTx/>
                          <a:latin typeface="+mn-lt"/>
                          <a:ea typeface="Times New Roman"/>
                          <a:cs typeface="Times New Roman"/>
                        </a:rPr>
                        <a:t>Hwy</a:t>
                      </a:r>
                      <a:endParaRPr kumimoji="0" lang="en-US" sz="1200" b="1" i="0" u="none" strike="noStrike" kern="1200" cap="none" spc="0" normalizeH="0" baseline="0" noProof="0" dirty="0">
                        <a:ln>
                          <a:noFill/>
                        </a:ln>
                        <a:solidFill>
                          <a:srgbClr val="FFFFFF"/>
                        </a:solidFill>
                        <a:effectLst/>
                        <a:uLnTx/>
                        <a:uFillTx/>
                        <a:latin typeface="+mn-lt"/>
                        <a:ea typeface="Times New Roman"/>
                        <a:cs typeface="Times New Roman"/>
                      </a:endParaRPr>
                    </a:p>
                  </a:txBody>
                  <a:tcPr marL="45720" marR="45720"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22860" marR="22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28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dirty="0" smtClean="0">
                <a:solidFill>
                  <a:srgbClr val="FFFF00"/>
                </a:solidFill>
              </a:rPr>
              <a:t>Community Facilities</a:t>
            </a:r>
          </a:p>
        </p:txBody>
      </p:sp>
      <p:sp>
        <p:nvSpPr>
          <p:cNvPr id="34819" name="Rectangle 3"/>
          <p:cNvSpPr>
            <a:spLocks noGrp="1" noChangeArrowheads="1"/>
          </p:cNvSpPr>
          <p:nvPr>
            <p:ph type="body" sz="half" idx="1"/>
          </p:nvPr>
        </p:nvSpPr>
        <p:spPr>
          <a:xfrm>
            <a:off x="304800" y="1066800"/>
            <a:ext cx="8534400" cy="5562600"/>
          </a:xfrm>
        </p:spPr>
        <p:txBody>
          <a:bodyPr tIns="0" bIns="0"/>
          <a:lstStyle/>
          <a:p>
            <a:pPr marL="0" indent="0">
              <a:buFont typeface="Arial" pitchFamily="34" charset="0"/>
              <a:buNone/>
            </a:pPr>
            <a:endParaRPr lang="en-US" altLang="en-US" sz="1000" dirty="0" smtClean="0"/>
          </a:p>
          <a:p>
            <a:pPr marL="0" indent="0">
              <a:buFont typeface="Arial" pitchFamily="34" charset="0"/>
              <a:buNone/>
            </a:pPr>
            <a:r>
              <a:rPr lang="en-US" altLang="en-US" sz="2000" dirty="0" smtClean="0">
                <a:solidFill>
                  <a:srgbClr val="FFFF00"/>
                </a:solidFill>
              </a:rPr>
              <a:t>CenturyLink Center</a:t>
            </a:r>
          </a:p>
          <a:p>
            <a:pPr marL="0" indent="0">
              <a:buFont typeface="Arial" pitchFamily="34" charset="0"/>
              <a:buNone/>
            </a:pPr>
            <a:r>
              <a:rPr lang="en-US" altLang="en-US" sz="2000" dirty="0" smtClean="0"/>
              <a:t>Both Access Alternatives A and B would eliminate eastbound to northbound and southbound to eastbound turns at LA 511 and CenturyLink Center Drive.  Access and egress to and from CenturyLink Center  using these movements would be mitigated by completing the LA 511 / Arthur Ray Teague Parkway </a:t>
            </a:r>
            <a:r>
              <a:rPr lang="en-US" altLang="en-US" sz="2000" dirty="0" smtClean="0">
                <a:solidFill>
                  <a:srgbClr val="FFFFFF"/>
                </a:solidFill>
              </a:rPr>
              <a:t>interchange,  and, if constructed, Alternative C from Medical Drive.</a:t>
            </a:r>
          </a:p>
          <a:p>
            <a:pPr marL="0" indent="0">
              <a:buFont typeface="Arial" pitchFamily="34" charset="0"/>
              <a:buNone/>
            </a:pPr>
            <a:endParaRPr lang="en-US" altLang="en-US" sz="1800" dirty="0" smtClean="0">
              <a:solidFill>
                <a:srgbClr val="FFFFFF"/>
              </a:solidFill>
            </a:endParaRPr>
          </a:p>
          <a:p>
            <a:pPr marL="0" indent="0">
              <a:buFont typeface="Arial" pitchFamily="34" charset="0"/>
              <a:buNone/>
            </a:pPr>
            <a:r>
              <a:rPr lang="en-US" altLang="en-US" sz="2000" dirty="0" smtClean="0">
                <a:solidFill>
                  <a:srgbClr val="FFFF00"/>
                </a:solidFill>
              </a:rPr>
              <a:t>Cornerstone Hospital and Barksdale Baptist Church</a:t>
            </a:r>
          </a:p>
          <a:p>
            <a:pPr marL="0" indent="0">
              <a:buFont typeface="Arial" pitchFamily="34" charset="0"/>
              <a:buNone/>
            </a:pPr>
            <a:r>
              <a:rPr lang="en-US" altLang="en-US" sz="2000" dirty="0" smtClean="0">
                <a:solidFill>
                  <a:srgbClr val="FFFFFF"/>
                </a:solidFill>
              </a:rPr>
              <a:t>Access Alternative B </a:t>
            </a:r>
            <a:r>
              <a:rPr lang="en-US" altLang="en-US" sz="2000" dirty="0" smtClean="0"/>
              <a:t>results in changes in access, but no minimization is required.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48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p:txBody>
          <a:bodyPr/>
          <a:lstStyle/>
          <a:p>
            <a:pPr eaLnBrk="1" hangingPunct="1">
              <a:defRPr/>
            </a:pPr>
            <a:r>
              <a:rPr lang="en-US" altLang="en-US" dirty="0" smtClean="0">
                <a:solidFill>
                  <a:srgbClr val="FFFF00"/>
                </a:solidFill>
                <a:effectLst>
                  <a:outerShdw blurRad="38100" dist="38100" dir="2700000" algn="tl">
                    <a:srgbClr val="000000">
                      <a:alpha val="43137"/>
                    </a:srgbClr>
                  </a:outerShdw>
                </a:effectLst>
              </a:rPr>
              <a:t>Cultural Resources</a:t>
            </a:r>
          </a:p>
        </p:txBody>
      </p:sp>
      <p:sp>
        <p:nvSpPr>
          <p:cNvPr id="220163" name="Rectangle 3"/>
          <p:cNvSpPr>
            <a:spLocks noGrp="1" noChangeArrowheads="1"/>
          </p:cNvSpPr>
          <p:nvPr>
            <p:ph type="body" sz="half" idx="4294967295"/>
          </p:nvPr>
        </p:nvSpPr>
        <p:spPr>
          <a:xfrm>
            <a:off x="304800" y="1295400"/>
            <a:ext cx="8534400" cy="4648200"/>
          </a:xfrm>
        </p:spPr>
        <p:txBody>
          <a:bodyPr/>
          <a:lstStyle/>
          <a:p>
            <a:pPr marL="0" indent="0" eaLnBrk="1" hangingPunct="1">
              <a:buFont typeface="Arial" charset="0"/>
              <a:buNone/>
              <a:defRPr/>
            </a:pPr>
            <a:r>
              <a:rPr lang="en-US" dirty="0" smtClean="0">
                <a:effectLst>
                  <a:outerShdw blurRad="38100" dist="38100" dir="2700000" algn="tl">
                    <a:srgbClr val="000000"/>
                  </a:outerShdw>
                </a:effectLst>
              </a:rPr>
              <a:t>The </a:t>
            </a:r>
            <a:r>
              <a:rPr lang="en-US" dirty="0" smtClean="0">
                <a:solidFill>
                  <a:srgbClr val="FFFF00"/>
                </a:solidFill>
                <a:effectLst>
                  <a:outerShdw blurRad="38100" dist="38100" dir="2700000" algn="tl">
                    <a:srgbClr val="000000"/>
                  </a:outerShdw>
                </a:effectLst>
              </a:rPr>
              <a:t>existing Jimmie Davis Bridge </a:t>
            </a:r>
            <a:r>
              <a:rPr lang="en-US" dirty="0" smtClean="0">
                <a:effectLst>
                  <a:outerShdw blurRad="38100" dist="38100" dir="2700000" algn="tl">
                    <a:srgbClr val="000000"/>
                  </a:outerShdw>
                </a:effectLst>
              </a:rPr>
              <a:t>is the only </a:t>
            </a:r>
            <a:r>
              <a:rPr lang="en-US" dirty="0">
                <a:solidFill>
                  <a:srgbClr val="FFFF00"/>
                </a:solidFill>
                <a:effectLst>
                  <a:outerShdw blurRad="38100" dist="38100" dir="2700000" algn="tl">
                    <a:srgbClr val="000000"/>
                  </a:outerShdw>
                </a:effectLst>
              </a:rPr>
              <a:t>historic property </a:t>
            </a:r>
            <a:r>
              <a:rPr lang="en-US" dirty="0" smtClean="0">
                <a:solidFill>
                  <a:srgbClr val="FFFFFF"/>
                </a:solidFill>
                <a:effectLst>
                  <a:outerShdw blurRad="38100" dist="38100" dir="2700000" algn="tl">
                    <a:srgbClr val="000000"/>
                  </a:outerShdw>
                </a:effectLst>
              </a:rPr>
              <a:t>within the Study Area. </a:t>
            </a:r>
            <a:endParaRPr lang="en-US" dirty="0" smtClean="0">
              <a:effectLst>
                <a:outerShdw blurRad="38100" dist="38100" dir="2700000" algn="tl">
                  <a:srgbClr val="000000"/>
                </a:outerShdw>
              </a:effectLst>
            </a:endParaRPr>
          </a:p>
          <a:p>
            <a:pPr marL="0" indent="0" eaLnBrk="1" hangingPunct="1">
              <a:buFont typeface="Arial" charset="0"/>
              <a:buNone/>
              <a:defRPr/>
            </a:pPr>
            <a:r>
              <a:rPr lang="en-US" dirty="0" smtClean="0">
                <a:solidFill>
                  <a:srgbClr val="FFFF00"/>
                </a:solidFill>
                <a:effectLst>
                  <a:outerShdw blurRad="38100" dist="38100" dir="2700000" algn="tl">
                    <a:srgbClr val="000000">
                      <a:alpha val="43137"/>
                    </a:srgbClr>
                  </a:outerShdw>
                </a:effectLst>
                <a:ea typeface="Times New Roman"/>
                <a:cs typeface="Times New Roman"/>
              </a:rPr>
              <a:t>Bridge Alternative </a:t>
            </a:r>
            <a:r>
              <a:rPr lang="en-US" dirty="0">
                <a:solidFill>
                  <a:srgbClr val="FFFF00"/>
                </a:solidFill>
                <a:effectLst>
                  <a:outerShdw blurRad="38100" dist="38100" dir="2700000" algn="tl">
                    <a:srgbClr val="000000">
                      <a:alpha val="43137"/>
                    </a:srgbClr>
                  </a:outerShdw>
                </a:effectLst>
                <a:ea typeface="Times New Roman"/>
                <a:cs typeface="Times New Roman"/>
              </a:rPr>
              <a:t>7 </a:t>
            </a:r>
            <a:r>
              <a:rPr lang="en-US" dirty="0">
                <a:effectLst>
                  <a:outerShdw blurRad="38100" dist="38100" dir="2700000" algn="tl">
                    <a:srgbClr val="000000">
                      <a:alpha val="43137"/>
                    </a:srgbClr>
                  </a:outerShdw>
                </a:effectLst>
                <a:ea typeface="Times New Roman"/>
                <a:cs typeface="Times New Roman"/>
              </a:rPr>
              <a:t>would benefit from the </a:t>
            </a:r>
            <a:r>
              <a:rPr lang="en-US" dirty="0" smtClean="0">
                <a:effectLst>
                  <a:outerShdw blurRad="38100" dist="38100" dir="2700000" algn="tl">
                    <a:srgbClr val="000000">
                      <a:alpha val="43137"/>
                    </a:srgbClr>
                  </a:outerShdw>
                </a:effectLst>
                <a:ea typeface="Times New Roman"/>
                <a:cs typeface="Times New Roman"/>
              </a:rPr>
              <a:t>rehabilitation </a:t>
            </a:r>
            <a:r>
              <a:rPr lang="en-US" dirty="0">
                <a:effectLst>
                  <a:outerShdw blurRad="38100" dist="38100" dir="2700000" algn="tl">
                    <a:srgbClr val="000000">
                      <a:alpha val="43137"/>
                    </a:srgbClr>
                  </a:outerShdw>
                </a:effectLst>
                <a:ea typeface="Times New Roman"/>
                <a:cs typeface="Times New Roman"/>
              </a:rPr>
              <a:t>of the existing bridge under the </a:t>
            </a:r>
            <a:r>
              <a:rPr lang="en-US" dirty="0" smtClean="0">
                <a:effectLst>
                  <a:outerShdw blurRad="38100" dist="38100" dir="2700000" algn="tl">
                    <a:srgbClr val="000000">
                      <a:alpha val="43137"/>
                    </a:srgbClr>
                  </a:outerShdw>
                </a:effectLst>
                <a:ea typeface="Times New Roman"/>
                <a:cs typeface="Times New Roman"/>
              </a:rPr>
              <a:t>No-Build Alternative. </a:t>
            </a:r>
          </a:p>
          <a:p>
            <a:pPr marL="0" indent="0" eaLnBrk="1" hangingPunct="1">
              <a:buFont typeface="Arial" charset="0"/>
              <a:buNone/>
              <a:defRPr/>
            </a:pPr>
            <a:r>
              <a:rPr lang="en-US" dirty="0" smtClean="0">
                <a:effectLst>
                  <a:outerShdw blurRad="38100" dist="38100" dir="2700000" algn="tl">
                    <a:srgbClr val="000000">
                      <a:alpha val="43137"/>
                    </a:srgbClr>
                  </a:outerShdw>
                </a:effectLst>
                <a:ea typeface="Times New Roman"/>
                <a:cs typeface="Times New Roman"/>
              </a:rPr>
              <a:t>Section </a:t>
            </a:r>
            <a:r>
              <a:rPr lang="en-US" dirty="0">
                <a:effectLst>
                  <a:outerShdw blurRad="38100" dist="38100" dir="2700000" algn="tl">
                    <a:srgbClr val="000000">
                      <a:alpha val="43137"/>
                    </a:srgbClr>
                  </a:outerShdw>
                </a:effectLst>
                <a:ea typeface="Times New Roman"/>
                <a:cs typeface="Times New Roman"/>
              </a:rPr>
              <a:t>106 and Section 4(f) procedures relative to the existing bridge </a:t>
            </a:r>
            <a:r>
              <a:rPr lang="en-US" dirty="0" smtClean="0">
                <a:effectLst>
                  <a:outerShdw blurRad="38100" dist="38100" dir="2700000" algn="tl">
                    <a:srgbClr val="000000">
                      <a:alpha val="43137"/>
                    </a:srgbClr>
                  </a:outerShdw>
                </a:effectLst>
                <a:ea typeface="Times New Roman"/>
                <a:cs typeface="Times New Roman"/>
              </a:rPr>
              <a:t>will </a:t>
            </a:r>
            <a:r>
              <a:rPr lang="en-US" dirty="0">
                <a:effectLst>
                  <a:outerShdw blurRad="38100" dist="38100" dir="2700000" algn="tl">
                    <a:srgbClr val="000000">
                      <a:alpha val="43137"/>
                    </a:srgbClr>
                  </a:outerShdw>
                </a:effectLst>
                <a:ea typeface="Times New Roman"/>
                <a:cs typeface="Times New Roman"/>
              </a:rPr>
              <a:t>be resolved through the implementation of the </a:t>
            </a:r>
            <a:r>
              <a:rPr lang="en-US" dirty="0" smtClean="0">
                <a:effectLst>
                  <a:outerShdw blurRad="38100" dist="38100" dir="2700000" algn="tl">
                    <a:srgbClr val="000000">
                      <a:alpha val="43137"/>
                    </a:srgbClr>
                  </a:outerShdw>
                </a:effectLst>
                <a:ea typeface="Times New Roman"/>
                <a:cs typeface="Times New Roman"/>
              </a:rPr>
              <a:t>Rehabilitation </a:t>
            </a:r>
            <a:r>
              <a:rPr lang="en-US" dirty="0">
                <a:effectLst>
                  <a:outerShdw blurRad="38100" dist="38100" dir="2700000" algn="tl">
                    <a:srgbClr val="000000">
                      <a:alpha val="43137"/>
                    </a:srgbClr>
                  </a:outerShdw>
                </a:effectLst>
                <a:ea typeface="Times New Roman"/>
                <a:cs typeface="Times New Roman"/>
              </a:rPr>
              <a:t>project</a:t>
            </a:r>
            <a:r>
              <a:rPr lang="en-US" dirty="0" smtClean="0">
                <a:effectLst>
                  <a:outerShdw blurRad="38100" dist="38100" dir="2700000" algn="tl">
                    <a:srgbClr val="000000">
                      <a:alpha val="43137"/>
                    </a:srgbClr>
                  </a:outerShdw>
                </a:effectLst>
                <a:ea typeface="Times New Roman"/>
                <a:cs typeface="Times New Roman"/>
              </a:rPr>
              <a:t>.</a:t>
            </a:r>
          </a:p>
          <a:p>
            <a:pPr marL="0" indent="0" eaLnBrk="1" hangingPunct="1">
              <a:buFont typeface="Arial" charset="0"/>
              <a:buNone/>
              <a:defRPr/>
            </a:pPr>
            <a:r>
              <a:rPr lang="en-US" dirty="0" smtClean="0">
                <a:solidFill>
                  <a:srgbClr val="FFFF00"/>
                </a:solidFill>
                <a:effectLst>
                  <a:outerShdw blurRad="38100" dist="38100" dir="2700000" algn="tl">
                    <a:srgbClr val="000000">
                      <a:alpha val="43137"/>
                    </a:srgbClr>
                  </a:outerShdw>
                </a:effectLst>
                <a:ea typeface="Times New Roman"/>
                <a:cs typeface="Times New Roman"/>
              </a:rPr>
              <a:t>No archaeological resources </a:t>
            </a:r>
            <a:r>
              <a:rPr lang="en-US" dirty="0" smtClean="0">
                <a:effectLst>
                  <a:outerShdw blurRad="38100" dist="38100" dir="2700000" algn="tl">
                    <a:srgbClr val="000000">
                      <a:alpha val="43137"/>
                    </a:srgbClr>
                  </a:outerShdw>
                </a:effectLst>
                <a:ea typeface="Times New Roman"/>
                <a:cs typeface="Times New Roman"/>
              </a:rPr>
              <a:t>would be affected by the project.</a:t>
            </a:r>
            <a:endParaRPr lang="en-US" dirty="0">
              <a:effectLst>
                <a:outerShdw blurRad="38100" dist="38100" dir="2700000" algn="tl">
                  <a:srgbClr val="000000">
                    <a:alpha val="43137"/>
                  </a:srgbClr>
                </a:outerShdw>
              </a:effectLst>
              <a:ea typeface="Times New Roman"/>
              <a:cs typeface="Times New Roman"/>
            </a:endParaRPr>
          </a:p>
          <a:p>
            <a:pPr marL="0" indent="0" eaLnBrk="1" hangingPunct="1">
              <a:buFont typeface="Arial" charset="0"/>
              <a:buNone/>
              <a:defRPr/>
            </a:pPr>
            <a:endParaRPr lang="en-US" dirty="0" smtClean="0">
              <a:effectLst>
                <a:outerShdw blurRad="38100" dist="38100" dir="2700000" algn="tl">
                  <a:srgbClr val="000000">
                    <a:alpha val="43137"/>
                  </a:srgbClr>
                </a:outerShdw>
              </a:effectLst>
              <a:ea typeface="Times New Roman"/>
              <a:cs typeface="Times New Roman"/>
            </a:endParaRPr>
          </a:p>
          <a:p>
            <a:pPr marL="0" indent="0" eaLnBrk="1" hangingPunct="1">
              <a:buFont typeface="Arial" charset="0"/>
              <a:buNone/>
              <a:defRPr/>
            </a:pPr>
            <a:endParaRPr lang="en-US" dirty="0" smtClean="0">
              <a:effectLst>
                <a:outerShdw blurRad="38100" dist="38100" dir="2700000" algn="tl">
                  <a:srgbClr val="000000"/>
                </a:outerShdw>
              </a:effectLst>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28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p:txBody>
          <a:bodyPr/>
          <a:lstStyle/>
          <a:p>
            <a:pPr eaLnBrk="1" hangingPunct="1"/>
            <a:r>
              <a:rPr lang="en-US" altLang="en-US" dirty="0" smtClean="0">
                <a:solidFill>
                  <a:srgbClr val="FFFF00"/>
                </a:solidFill>
              </a:rPr>
              <a:t>Aesthetics</a:t>
            </a:r>
          </a:p>
        </p:txBody>
      </p:sp>
      <p:sp>
        <p:nvSpPr>
          <p:cNvPr id="220163" name="Rectangle 3"/>
          <p:cNvSpPr>
            <a:spLocks noGrp="1" noChangeArrowheads="1"/>
          </p:cNvSpPr>
          <p:nvPr>
            <p:ph type="body" sz="half" idx="4294967295"/>
          </p:nvPr>
        </p:nvSpPr>
        <p:spPr>
          <a:xfrm>
            <a:off x="304800" y="1295400"/>
            <a:ext cx="8534400" cy="4648200"/>
          </a:xfrm>
        </p:spPr>
        <p:txBody>
          <a:bodyPr/>
          <a:lstStyle/>
          <a:p>
            <a:pPr marL="0" indent="0" eaLnBrk="1" hangingPunct="1">
              <a:buFont typeface="Arial" charset="0"/>
              <a:buNone/>
              <a:defRPr/>
            </a:pPr>
            <a:r>
              <a:rPr lang="en-US" sz="2800" dirty="0" smtClean="0">
                <a:effectLst>
                  <a:outerShdw blurRad="38100" dist="38100" dir="2700000" algn="tl">
                    <a:srgbClr val="000000"/>
                  </a:outerShdw>
                </a:effectLst>
              </a:rPr>
              <a:t>To avoid any potential adverse impacts to aesthetics, context sensitive design elements will be examined during final design.</a:t>
            </a:r>
          </a:p>
          <a:p>
            <a:pPr marL="0" indent="0" eaLnBrk="1" hangingPunct="1">
              <a:buFont typeface="Arial" charset="0"/>
              <a:buNone/>
              <a:defRPr/>
            </a:pPr>
            <a:endParaRPr lang="en-US" sz="2800" dirty="0" smtClean="0">
              <a:effectLst>
                <a:outerShdw blurRad="38100" dist="38100" dir="2700000" algn="tl">
                  <a:srgbClr val="000000"/>
                </a:outerShdw>
              </a:effectLst>
            </a:endParaRPr>
          </a:p>
        </p:txBody>
      </p:sp>
      <p:pic>
        <p:nvPicPr>
          <p:cNvPr id="3686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5908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F5C3060.wav">
            <a:hlinkClick r:id="" action="ppaction://media"/>
          </p:cNvPr>
          <p:cNvPicPr>
            <a:picLocks noChangeAspect="1"/>
          </p:cNvPicPr>
          <p:nvPr>
            <a:wavAudioFile r:embed="rId1" name="7F5C6537.wav"/>
          </p:nvPr>
        </p:nvPicPr>
        <p:blipFill>
          <a:blip r:embed="rId5">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1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p:txBody>
          <a:bodyPr/>
          <a:lstStyle/>
          <a:p>
            <a:pPr eaLnBrk="1" hangingPunct="1"/>
            <a:r>
              <a:rPr lang="en-US" altLang="en-US" dirty="0" smtClean="0">
                <a:solidFill>
                  <a:srgbClr val="FFFF00"/>
                </a:solidFill>
              </a:rPr>
              <a:t>Wetlands and Waters of the United States</a:t>
            </a:r>
          </a:p>
        </p:txBody>
      </p:sp>
      <p:sp>
        <p:nvSpPr>
          <p:cNvPr id="220163" name="Rectangle 3"/>
          <p:cNvSpPr>
            <a:spLocks noGrp="1" noChangeArrowheads="1"/>
          </p:cNvSpPr>
          <p:nvPr>
            <p:ph type="body" sz="half" idx="4294967295"/>
          </p:nvPr>
        </p:nvSpPr>
        <p:spPr>
          <a:xfrm>
            <a:off x="304800" y="1143000"/>
            <a:ext cx="8534400" cy="4800600"/>
          </a:xfrm>
        </p:spPr>
        <p:txBody>
          <a:bodyPr/>
          <a:lstStyle/>
          <a:p>
            <a:pPr marL="0" indent="0" eaLnBrk="1" hangingPunct="1">
              <a:buFont typeface="Arial" charset="0"/>
              <a:buNone/>
              <a:defRPr/>
            </a:pPr>
            <a:r>
              <a:rPr lang="en-US" dirty="0">
                <a:effectLst>
                  <a:outerShdw blurRad="38100" dist="38100" dir="2700000" algn="tl">
                    <a:srgbClr val="000000"/>
                  </a:outerShdw>
                </a:effectLst>
              </a:rPr>
              <a:t>I</a:t>
            </a:r>
            <a:r>
              <a:rPr lang="en-US" dirty="0" smtClean="0">
                <a:effectLst>
                  <a:outerShdw blurRad="38100" dist="38100" dir="2700000" algn="tl">
                    <a:srgbClr val="000000"/>
                  </a:outerShdw>
                </a:effectLst>
              </a:rPr>
              <a:t>mpacts to wetlands and waters of the US would result from the construction of the Bridge and Trail Alternatives.  </a:t>
            </a:r>
          </a:p>
          <a:p>
            <a:pPr marL="0" indent="0" eaLnBrk="1" hangingPunct="1">
              <a:buFont typeface="Arial" charset="0"/>
              <a:buNone/>
              <a:defRPr/>
            </a:pPr>
            <a:r>
              <a:rPr lang="en-US" dirty="0" smtClean="0">
                <a:effectLst>
                  <a:outerShdw blurRad="38100" dist="38100" dir="2700000" algn="tl">
                    <a:srgbClr val="000000"/>
                  </a:outerShdw>
                </a:effectLst>
              </a:rPr>
              <a:t>The Access Alternatives would not impact these resources. </a:t>
            </a:r>
          </a:p>
          <a:p>
            <a:pPr marL="0" indent="0" eaLnBrk="1" hangingPunct="1">
              <a:buFont typeface="Arial" charset="0"/>
              <a:buNone/>
              <a:defRPr/>
            </a:pPr>
            <a:r>
              <a:rPr lang="en-US" dirty="0" smtClean="0">
                <a:effectLst>
                  <a:outerShdw blurRad="38100" dist="38100" dir="2700000" algn="tl">
                    <a:srgbClr val="000000"/>
                  </a:outerShdw>
                </a:effectLst>
              </a:rPr>
              <a:t>Mitigation requirements will be determined in conjunction with the Section 404 and Section 10 permit process.</a:t>
            </a:r>
          </a:p>
          <a:p>
            <a:pPr marL="0" indent="0" eaLnBrk="1" hangingPunct="1">
              <a:buFont typeface="Arial" charset="0"/>
              <a:buNone/>
              <a:defRPr/>
            </a:pPr>
            <a:r>
              <a:rPr lang="en-US" dirty="0" smtClean="0">
                <a:effectLst>
                  <a:outerShdw blurRad="38100" dist="38100" dir="2700000" algn="tl">
                    <a:srgbClr val="000000"/>
                  </a:outerShdw>
                </a:effectLst>
              </a:rPr>
              <a:t> </a:t>
            </a:r>
          </a:p>
        </p:txBody>
      </p:sp>
      <p:graphicFrame>
        <p:nvGraphicFramePr>
          <p:cNvPr id="2" name="Table 1"/>
          <p:cNvGraphicFramePr>
            <a:graphicFrameLocks noGrp="1"/>
          </p:cNvGraphicFramePr>
          <p:nvPr/>
        </p:nvGraphicFramePr>
        <p:xfrm>
          <a:off x="533400" y="3733800"/>
          <a:ext cx="7772400" cy="1695450"/>
        </p:xfrm>
        <a:graphic>
          <a:graphicData uri="http://schemas.openxmlformats.org/drawingml/2006/table">
            <a:tbl>
              <a:tblPr/>
              <a:tblGrid>
                <a:gridCol w="2819400"/>
                <a:gridCol w="2551113"/>
                <a:gridCol w="2401887"/>
              </a:tblGrid>
              <a:tr h="523378">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Alternatives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Wetlands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Waters of the U.S.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r>
              <a:tr h="586036">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Bridge 7 and Trail 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1.66 acres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1.04 acres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6036">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Bridge 7 and Trail 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1.66 acres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FF"/>
                          </a:solidFill>
                          <a:effectLst/>
                          <a:latin typeface="Arial" pitchFamily="34" charset="0"/>
                          <a:ea typeface="Times New Roman" pitchFamily="18" charset="0"/>
                          <a:cs typeface="Arial" pitchFamily="34" charset="0"/>
                        </a:rPr>
                        <a:t>1.04 acres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29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p:txBody>
          <a:bodyPr/>
          <a:lstStyle/>
          <a:p>
            <a:pPr eaLnBrk="1" hangingPunct="1"/>
            <a:r>
              <a:rPr lang="en-US" altLang="en-US" dirty="0" smtClean="0">
                <a:solidFill>
                  <a:srgbClr val="FFFF00"/>
                </a:solidFill>
              </a:rPr>
              <a:t>100-year Floodplains</a:t>
            </a:r>
          </a:p>
        </p:txBody>
      </p:sp>
      <p:sp>
        <p:nvSpPr>
          <p:cNvPr id="220163" name="Rectangle 3"/>
          <p:cNvSpPr>
            <a:spLocks noGrp="1" noChangeArrowheads="1"/>
          </p:cNvSpPr>
          <p:nvPr>
            <p:ph type="body" sz="half" idx="4294967295"/>
          </p:nvPr>
        </p:nvSpPr>
        <p:spPr>
          <a:xfrm>
            <a:off x="304800" y="1295400"/>
            <a:ext cx="8534400" cy="4648200"/>
          </a:xfrm>
        </p:spPr>
        <p:txBody>
          <a:bodyPr/>
          <a:lstStyle/>
          <a:p>
            <a:pPr marL="0" indent="0" eaLnBrk="1" hangingPunct="1">
              <a:buFont typeface="Arial" pitchFamily="34" charset="0"/>
              <a:buNone/>
              <a:defRPr/>
            </a:pPr>
            <a:r>
              <a:rPr lang="en-US" dirty="0">
                <a:solidFill>
                  <a:srgbClr val="FFFFFF"/>
                </a:solidFill>
                <a:effectLst>
                  <a:outerShdw blurRad="38100" dist="38100" dir="2700000" algn="tl">
                    <a:srgbClr val="000000"/>
                  </a:outerShdw>
                </a:effectLst>
              </a:rPr>
              <a:t>Impacts to </a:t>
            </a:r>
            <a:r>
              <a:rPr lang="en-US" dirty="0" smtClean="0">
                <a:solidFill>
                  <a:srgbClr val="FFFFFF"/>
                </a:solidFill>
                <a:effectLst>
                  <a:outerShdw blurRad="38100" dist="38100" dir="2700000" algn="tl">
                    <a:srgbClr val="000000"/>
                  </a:outerShdw>
                </a:effectLst>
              </a:rPr>
              <a:t>100-year Floodplains would </a:t>
            </a:r>
            <a:r>
              <a:rPr lang="en-US" dirty="0">
                <a:solidFill>
                  <a:srgbClr val="FFFFFF"/>
                </a:solidFill>
                <a:effectLst>
                  <a:outerShdw blurRad="38100" dist="38100" dir="2700000" algn="tl">
                    <a:srgbClr val="000000"/>
                  </a:outerShdw>
                </a:effectLst>
              </a:rPr>
              <a:t>result from the construction of the Bridge and Trail </a:t>
            </a:r>
            <a:r>
              <a:rPr lang="en-US" dirty="0" smtClean="0">
                <a:solidFill>
                  <a:srgbClr val="FFFFFF"/>
                </a:solidFill>
                <a:effectLst>
                  <a:outerShdw blurRad="38100" dist="38100" dir="2700000" algn="tl">
                    <a:srgbClr val="000000"/>
                  </a:outerShdw>
                </a:effectLst>
              </a:rPr>
              <a:t>Alternatives</a:t>
            </a:r>
            <a:r>
              <a:rPr lang="en-US" dirty="0">
                <a:solidFill>
                  <a:srgbClr val="FFFFFF"/>
                </a:solidFill>
                <a:effectLst>
                  <a:outerShdw blurRad="38100" dist="38100" dir="2700000" algn="tl">
                    <a:srgbClr val="000000"/>
                  </a:outerShdw>
                </a:effectLst>
              </a:rPr>
              <a:t>.  </a:t>
            </a:r>
            <a:endParaRPr lang="en-US" dirty="0" smtClean="0">
              <a:solidFill>
                <a:srgbClr val="FFFFFF"/>
              </a:solidFill>
              <a:effectLst>
                <a:outerShdw blurRad="38100" dist="38100" dir="2700000" algn="tl">
                  <a:srgbClr val="000000"/>
                </a:outerShdw>
              </a:effectLst>
            </a:endParaRPr>
          </a:p>
          <a:p>
            <a:pPr marL="0" indent="0" eaLnBrk="1" hangingPunct="1">
              <a:buFont typeface="Arial" pitchFamily="34" charset="0"/>
              <a:buNone/>
              <a:defRPr/>
            </a:pPr>
            <a:r>
              <a:rPr lang="en-US" dirty="0" smtClean="0">
                <a:solidFill>
                  <a:srgbClr val="FFFFFF"/>
                </a:solidFill>
                <a:effectLst>
                  <a:outerShdw blurRad="38100" dist="38100" dir="2700000" algn="tl">
                    <a:srgbClr val="000000"/>
                  </a:outerShdw>
                </a:effectLst>
              </a:rPr>
              <a:t>The </a:t>
            </a:r>
            <a:r>
              <a:rPr lang="en-US" dirty="0">
                <a:solidFill>
                  <a:srgbClr val="FFFFFF"/>
                </a:solidFill>
                <a:effectLst>
                  <a:outerShdw blurRad="38100" dist="38100" dir="2700000" algn="tl">
                    <a:srgbClr val="000000"/>
                  </a:outerShdw>
                </a:effectLst>
              </a:rPr>
              <a:t>Access </a:t>
            </a:r>
            <a:r>
              <a:rPr lang="en-US" dirty="0" smtClean="0">
                <a:solidFill>
                  <a:srgbClr val="FFFFFF"/>
                </a:solidFill>
                <a:effectLst>
                  <a:outerShdw blurRad="38100" dist="38100" dir="2700000" algn="tl">
                    <a:srgbClr val="000000"/>
                  </a:outerShdw>
                </a:effectLst>
              </a:rPr>
              <a:t>Alternatives </a:t>
            </a:r>
            <a:r>
              <a:rPr lang="en-US" dirty="0">
                <a:solidFill>
                  <a:srgbClr val="FFFFFF"/>
                </a:solidFill>
                <a:effectLst>
                  <a:outerShdw blurRad="38100" dist="38100" dir="2700000" algn="tl">
                    <a:srgbClr val="000000"/>
                  </a:outerShdw>
                </a:effectLst>
              </a:rPr>
              <a:t>would not impact </a:t>
            </a:r>
            <a:r>
              <a:rPr lang="en-US" dirty="0" smtClean="0">
                <a:solidFill>
                  <a:srgbClr val="FFFFFF"/>
                </a:solidFill>
                <a:effectLst>
                  <a:outerShdw blurRad="38100" dist="38100" dir="2700000" algn="tl">
                    <a:srgbClr val="000000"/>
                  </a:outerShdw>
                </a:effectLst>
              </a:rPr>
              <a:t>this resource. </a:t>
            </a:r>
          </a:p>
          <a:p>
            <a:pPr marL="0" indent="0" eaLnBrk="1" hangingPunct="1">
              <a:buFont typeface="Arial" pitchFamily="34" charset="0"/>
              <a:buNone/>
              <a:defRPr/>
            </a:pPr>
            <a:r>
              <a:rPr lang="en-US" dirty="0" smtClean="0">
                <a:solidFill>
                  <a:srgbClr val="FFFFFF"/>
                </a:solidFill>
                <a:effectLst>
                  <a:outerShdw blurRad="38100" dist="38100" dir="2700000" algn="tl">
                    <a:srgbClr val="000000"/>
                  </a:outerShdw>
                </a:effectLst>
              </a:rPr>
              <a:t>Mitigation </a:t>
            </a:r>
            <a:r>
              <a:rPr lang="en-US" dirty="0">
                <a:solidFill>
                  <a:srgbClr val="FFFFFF"/>
                </a:solidFill>
                <a:effectLst>
                  <a:outerShdw blurRad="38100" dist="38100" dir="2700000" algn="tl">
                    <a:srgbClr val="000000"/>
                  </a:outerShdw>
                </a:effectLst>
              </a:rPr>
              <a:t>requirements will be determined in conjunction with the </a:t>
            </a:r>
            <a:r>
              <a:rPr lang="en-US" dirty="0" smtClean="0">
                <a:solidFill>
                  <a:srgbClr val="FFFFFF"/>
                </a:solidFill>
                <a:effectLst>
                  <a:outerShdw blurRad="38100" dist="38100" dir="2700000" algn="tl">
                    <a:srgbClr val="000000"/>
                  </a:outerShdw>
                </a:effectLst>
              </a:rPr>
              <a:t>local floodplain permit process.</a:t>
            </a:r>
            <a:endParaRPr lang="en-US" dirty="0">
              <a:solidFill>
                <a:srgbClr val="FFFFFF"/>
              </a:solidFill>
              <a:effectLst>
                <a:outerShdw blurRad="38100" dist="38100" dir="2700000" algn="tl">
                  <a:srgbClr val="000000"/>
                </a:outerShdw>
              </a:effectLst>
            </a:endParaRPr>
          </a:p>
          <a:p>
            <a:pPr marL="0" indent="0" eaLnBrk="1" hangingPunct="1">
              <a:buFont typeface="Arial" pitchFamily="34" charset="0"/>
              <a:buNone/>
              <a:defRPr/>
            </a:pPr>
            <a:endParaRPr lang="en-US" dirty="0" smtClean="0">
              <a:effectLst>
                <a:outerShdw blurRad="38100" dist="38100" dir="2700000" algn="tl">
                  <a:srgbClr val="000000"/>
                </a:outerShdw>
              </a:effectLst>
            </a:endParaRPr>
          </a:p>
        </p:txBody>
      </p:sp>
      <p:graphicFrame>
        <p:nvGraphicFramePr>
          <p:cNvPr id="2" name="Table 1"/>
          <p:cNvGraphicFramePr>
            <a:graphicFrameLocks noGrp="1"/>
          </p:cNvGraphicFramePr>
          <p:nvPr/>
        </p:nvGraphicFramePr>
        <p:xfrm>
          <a:off x="1887538" y="3632200"/>
          <a:ext cx="5370512" cy="1695450"/>
        </p:xfrm>
        <a:graphic>
          <a:graphicData uri="http://schemas.openxmlformats.org/drawingml/2006/table">
            <a:tbl>
              <a:tblPr/>
              <a:tblGrid>
                <a:gridCol w="2819399"/>
                <a:gridCol w="2551113"/>
              </a:tblGrid>
              <a:tr h="523378">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Alternatives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100-year Floodplain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04040"/>
                    </a:solidFill>
                  </a:tcPr>
                </a:tc>
              </a:tr>
              <a:tr h="586036">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Bridge 7 and Trail 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6.43 acres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6036">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Bridge 7 and Trail 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90000"/>
                        </a:lnSpc>
                        <a:spcBef>
                          <a:spcPct val="55000"/>
                        </a:spcBef>
                        <a:buFont typeface="Arial" pitchFamily="34" charset="0"/>
                        <a:defRPr sz="2000">
                          <a:solidFill>
                            <a:schemeClr val="tx1"/>
                          </a:solidFill>
                          <a:latin typeface="Arial" pitchFamily="34" charset="0"/>
                        </a:defRPr>
                      </a:lvl1pPr>
                      <a:lvl2pPr marL="742950" indent="-285750" algn="l">
                        <a:spcBef>
                          <a:spcPct val="20000"/>
                        </a:spcBef>
                        <a:buSzPct val="130000"/>
                        <a:defRPr>
                          <a:solidFill>
                            <a:schemeClr val="tx1"/>
                          </a:solidFill>
                          <a:latin typeface="Arial" pitchFamily="34" charset="0"/>
                        </a:defRPr>
                      </a:lvl2pPr>
                      <a:lvl3pPr marL="1143000" indent="-228600" algn="l">
                        <a:spcBef>
                          <a:spcPct val="20000"/>
                        </a:spcBef>
                        <a:buFont typeface="Wingdings" pitchFamily="2" charset="2"/>
                        <a:defRPr sz="1600">
                          <a:solidFill>
                            <a:schemeClr val="tx1"/>
                          </a:solidFill>
                          <a:latin typeface="Arial" pitchFamily="34" charset="0"/>
                        </a:defRPr>
                      </a:lvl3pPr>
                      <a:lvl4pPr marL="1600200" indent="-228600" algn="l">
                        <a:spcBef>
                          <a:spcPct val="20000"/>
                        </a:spcBef>
                        <a:defRPr sz="1400">
                          <a:solidFill>
                            <a:schemeClr val="tx1"/>
                          </a:solidFill>
                          <a:latin typeface="Arial" pitchFamily="34" charset="0"/>
                        </a:defRPr>
                      </a:lvl4pPr>
                      <a:lvl5pPr marL="2057400" indent="-228600" algn="l">
                        <a:spcBef>
                          <a:spcPct val="20000"/>
                        </a:spcBef>
                        <a:defRPr sz="1400">
                          <a:solidFill>
                            <a:schemeClr val="tx1"/>
                          </a:solidFill>
                          <a:latin typeface="Arial" pitchFamily="34" charset="0"/>
                        </a:defRPr>
                      </a:lvl5pPr>
                      <a:lvl6pPr marL="2514600" indent="-228600" eaLnBrk="0" fontAlgn="base" hangingPunct="0">
                        <a:spcBef>
                          <a:spcPct val="20000"/>
                        </a:spcBef>
                        <a:spcAft>
                          <a:spcPct val="0"/>
                        </a:spcAft>
                        <a:defRPr sz="1400">
                          <a:solidFill>
                            <a:schemeClr val="tx1"/>
                          </a:solidFill>
                          <a:latin typeface="Arial" pitchFamily="34" charset="0"/>
                        </a:defRPr>
                      </a:lvl6pPr>
                      <a:lvl7pPr marL="2971800" indent="-228600" eaLnBrk="0" fontAlgn="base" hangingPunct="0">
                        <a:spcBef>
                          <a:spcPct val="20000"/>
                        </a:spcBef>
                        <a:spcAft>
                          <a:spcPct val="0"/>
                        </a:spcAft>
                        <a:defRPr sz="1400">
                          <a:solidFill>
                            <a:schemeClr val="tx1"/>
                          </a:solidFill>
                          <a:latin typeface="Arial" pitchFamily="34" charset="0"/>
                        </a:defRPr>
                      </a:lvl7pPr>
                      <a:lvl8pPr marL="3429000" indent="-228600" eaLnBrk="0" fontAlgn="base" hangingPunct="0">
                        <a:spcBef>
                          <a:spcPct val="20000"/>
                        </a:spcBef>
                        <a:spcAft>
                          <a:spcPct val="0"/>
                        </a:spcAft>
                        <a:defRPr sz="1400">
                          <a:solidFill>
                            <a:schemeClr val="tx1"/>
                          </a:solidFill>
                          <a:latin typeface="Arial" pitchFamily="34" charset="0"/>
                        </a:defRPr>
                      </a:lvl8pPr>
                      <a:lvl9pPr marL="3886200" indent="-228600" eaLnBrk="0" fontAlgn="base" hangingPunct="0">
                        <a:spcBef>
                          <a:spcPct val="20000"/>
                        </a:spcBef>
                        <a:spcAft>
                          <a:spcPct val="0"/>
                        </a:spcAft>
                        <a:defRPr sz="14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7.20 acres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25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p:txBody>
          <a:bodyPr/>
          <a:lstStyle/>
          <a:p>
            <a:pPr eaLnBrk="1" hangingPunct="1">
              <a:defRPr/>
            </a:pPr>
            <a:r>
              <a:rPr lang="en-US" altLang="en-US" dirty="0" smtClean="0">
                <a:solidFill>
                  <a:srgbClr val="FFFF00"/>
                </a:solidFill>
                <a:effectLst>
                  <a:outerShdw blurRad="38100" dist="38100" dir="2700000" algn="tl">
                    <a:srgbClr val="000000">
                      <a:alpha val="43137"/>
                    </a:srgbClr>
                  </a:outerShdw>
                </a:effectLst>
              </a:rPr>
              <a:t>Groundwater Resources</a:t>
            </a:r>
          </a:p>
        </p:txBody>
      </p:sp>
      <p:sp>
        <p:nvSpPr>
          <p:cNvPr id="220163" name="Rectangle 3"/>
          <p:cNvSpPr>
            <a:spLocks noGrp="1" noChangeArrowheads="1"/>
          </p:cNvSpPr>
          <p:nvPr>
            <p:ph type="body" sz="half" idx="4294967295"/>
          </p:nvPr>
        </p:nvSpPr>
        <p:spPr>
          <a:xfrm>
            <a:off x="304800" y="1295400"/>
            <a:ext cx="8534400" cy="4648200"/>
          </a:xfrm>
        </p:spPr>
        <p:txBody>
          <a:bodyPr/>
          <a:lstStyle/>
          <a:p>
            <a:pPr marL="0" indent="0" eaLnBrk="1" hangingPunct="1">
              <a:buFont typeface="Arial" pitchFamily="34" charset="0"/>
              <a:buNone/>
              <a:defRPr/>
            </a:pPr>
            <a:r>
              <a:rPr lang="en-US" dirty="0" smtClean="0">
                <a:solidFill>
                  <a:srgbClr val="FFFF00"/>
                </a:solidFill>
                <a:effectLst>
                  <a:outerShdw blurRad="38100" dist="38100" dir="2700000" algn="tl">
                    <a:srgbClr val="000000"/>
                  </a:outerShdw>
                </a:effectLst>
              </a:rPr>
              <a:t>Access Alternative B </a:t>
            </a:r>
            <a:r>
              <a:rPr lang="en-US" dirty="0" smtClean="0">
                <a:effectLst>
                  <a:outerShdw blurRad="38100" dist="38100" dir="2700000" algn="tl">
                    <a:srgbClr val="000000"/>
                  </a:outerShdw>
                </a:effectLst>
              </a:rPr>
              <a:t>potentially would affect groundwater resources.</a:t>
            </a:r>
          </a:p>
          <a:p>
            <a:pPr marL="0" indent="0" eaLnBrk="1" hangingPunct="1">
              <a:buFont typeface="Arial" pitchFamily="34" charset="0"/>
              <a:buNone/>
              <a:defRPr/>
            </a:pPr>
            <a:r>
              <a:rPr lang="en-US" dirty="0" smtClean="0">
                <a:effectLst>
                  <a:outerShdw blurRad="38100" dist="38100" dir="2700000" algn="tl">
                    <a:srgbClr val="000000"/>
                  </a:outerShdw>
                </a:effectLst>
              </a:rPr>
              <a:t>Additional investigation will be undertaken during final design and avoidance, minimization or mitigation will be determined at that time.</a:t>
            </a:r>
          </a:p>
          <a:p>
            <a:pPr marL="0" indent="0" eaLnBrk="1" hangingPunct="1">
              <a:buFont typeface="Arial" pitchFamily="34" charset="0"/>
              <a:buNone/>
              <a:defRPr/>
            </a:pPr>
            <a:r>
              <a:rPr lang="en-US" b="1" dirty="0" smtClean="0">
                <a:solidFill>
                  <a:srgbClr val="FFFF00"/>
                </a:solidFill>
                <a:effectLst>
                  <a:outerShdw blurRad="38100" dist="38100" dir="2700000" algn="tl">
                    <a:srgbClr val="000000"/>
                  </a:outerShdw>
                </a:effectLst>
                <a:latin typeface="Arial (Headings)"/>
              </a:rPr>
              <a:t>Soils</a:t>
            </a:r>
          </a:p>
          <a:p>
            <a:pPr marL="0" indent="0" eaLnBrk="1" hangingPunct="1">
              <a:buFont typeface="Arial" pitchFamily="34" charset="0"/>
              <a:buNone/>
              <a:defRPr/>
            </a:pPr>
            <a:r>
              <a:rPr lang="en-US" dirty="0" smtClean="0">
                <a:effectLst>
                  <a:outerShdw blurRad="38100" dist="38100" dir="2700000" algn="tl">
                    <a:srgbClr val="000000"/>
                  </a:outerShdw>
                </a:effectLst>
              </a:rPr>
              <a:t>All alternatives potentially would affect soils during construction and afterwards if Best Management Practices (BMP) are not followed.</a:t>
            </a:r>
          </a:p>
          <a:p>
            <a:pPr marL="0" indent="0" eaLnBrk="1" hangingPunct="1">
              <a:buFont typeface="Arial" pitchFamily="34" charset="0"/>
              <a:buNone/>
              <a:defRPr/>
            </a:pPr>
            <a:r>
              <a:rPr lang="en-US" dirty="0" smtClean="0">
                <a:effectLst>
                  <a:outerShdw blurRad="38100" dist="38100" dir="2700000" algn="tl">
                    <a:srgbClr val="000000"/>
                  </a:outerShdw>
                </a:effectLst>
              </a:rPr>
              <a:t>Adverse impacts will be avoided through BMP.</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3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p:txBody>
          <a:bodyPr/>
          <a:lstStyle/>
          <a:p>
            <a:pPr eaLnBrk="1" hangingPunct="1">
              <a:defRPr/>
            </a:pPr>
            <a:r>
              <a:rPr lang="en-US" altLang="en-US" dirty="0" smtClean="0">
                <a:solidFill>
                  <a:srgbClr val="FFFF00"/>
                </a:solidFill>
                <a:effectLst>
                  <a:outerShdw blurRad="38100" dist="38100" dir="2700000" algn="tl">
                    <a:srgbClr val="000000">
                      <a:alpha val="43137"/>
                    </a:srgbClr>
                  </a:outerShdw>
                </a:effectLst>
              </a:rPr>
              <a:t>Threatened and Endangered Species</a:t>
            </a:r>
          </a:p>
        </p:txBody>
      </p:sp>
      <p:sp>
        <p:nvSpPr>
          <p:cNvPr id="220163" name="Rectangle 3"/>
          <p:cNvSpPr>
            <a:spLocks noGrp="1" noChangeArrowheads="1"/>
          </p:cNvSpPr>
          <p:nvPr>
            <p:ph type="body" sz="half" idx="4294967295"/>
          </p:nvPr>
        </p:nvSpPr>
        <p:spPr>
          <a:xfrm>
            <a:off x="304800" y="1295400"/>
            <a:ext cx="8534400" cy="4800600"/>
          </a:xfrm>
        </p:spPr>
        <p:txBody>
          <a:bodyPr/>
          <a:lstStyle/>
          <a:p>
            <a:pPr marL="0" indent="0" eaLnBrk="1" hangingPunct="1">
              <a:buFont typeface="Arial" pitchFamily="34" charset="0"/>
              <a:buNone/>
              <a:defRPr/>
            </a:pPr>
            <a:r>
              <a:rPr lang="en-US" sz="2800" dirty="0" smtClean="0">
                <a:effectLst>
                  <a:outerShdw blurRad="38100" dist="38100" dir="2700000" algn="tl">
                    <a:srgbClr val="000000"/>
                  </a:outerShdw>
                </a:effectLst>
              </a:rPr>
              <a:t>The </a:t>
            </a:r>
            <a:r>
              <a:rPr lang="en-US" sz="2800" dirty="0" smtClean="0">
                <a:solidFill>
                  <a:srgbClr val="FFFF00"/>
                </a:solidFill>
                <a:effectLst>
                  <a:outerShdw blurRad="38100" dist="38100" dir="2700000" algn="tl">
                    <a:srgbClr val="000000"/>
                  </a:outerShdw>
                </a:effectLst>
              </a:rPr>
              <a:t>Interior </a:t>
            </a:r>
            <a:r>
              <a:rPr lang="en-US" sz="2800" dirty="0">
                <a:solidFill>
                  <a:srgbClr val="FFFF00"/>
                </a:solidFill>
                <a:effectLst>
                  <a:outerShdw blurRad="38100" dist="38100" dir="2700000" algn="tl">
                    <a:srgbClr val="000000"/>
                  </a:outerShdw>
                </a:effectLst>
              </a:rPr>
              <a:t>L</a:t>
            </a:r>
            <a:r>
              <a:rPr lang="en-US" sz="2800" dirty="0" smtClean="0">
                <a:solidFill>
                  <a:srgbClr val="FFFF00"/>
                </a:solidFill>
                <a:effectLst>
                  <a:outerShdw blurRad="38100" dist="38100" dir="2700000" algn="tl">
                    <a:srgbClr val="000000"/>
                  </a:outerShdw>
                </a:effectLst>
              </a:rPr>
              <a:t>east </a:t>
            </a:r>
            <a:r>
              <a:rPr lang="en-US" sz="2800" dirty="0">
                <a:solidFill>
                  <a:srgbClr val="FFFF00"/>
                </a:solidFill>
                <a:effectLst>
                  <a:outerShdw blurRad="38100" dist="38100" dir="2700000" algn="tl">
                    <a:srgbClr val="000000"/>
                  </a:outerShdw>
                </a:effectLst>
              </a:rPr>
              <a:t>T</a:t>
            </a:r>
            <a:r>
              <a:rPr lang="en-US" sz="2800" dirty="0" smtClean="0">
                <a:solidFill>
                  <a:srgbClr val="FFFF00"/>
                </a:solidFill>
                <a:effectLst>
                  <a:outerShdw blurRad="38100" dist="38100" dir="2700000" algn="tl">
                    <a:srgbClr val="000000"/>
                  </a:outerShdw>
                </a:effectLst>
              </a:rPr>
              <a:t>ern </a:t>
            </a:r>
            <a:r>
              <a:rPr lang="en-US" sz="2800" dirty="0" smtClean="0">
                <a:effectLst>
                  <a:outerShdw blurRad="38100" dist="38100" dir="2700000" algn="tl">
                    <a:srgbClr val="000000"/>
                  </a:outerShdw>
                </a:effectLst>
              </a:rPr>
              <a:t>and the </a:t>
            </a:r>
            <a:r>
              <a:rPr lang="en-US" sz="2800" dirty="0" smtClean="0">
                <a:solidFill>
                  <a:srgbClr val="FFFF00"/>
                </a:solidFill>
                <a:effectLst>
                  <a:outerShdw blurRad="38100" dist="38100" dir="2700000" algn="tl">
                    <a:srgbClr val="000000"/>
                  </a:outerShdw>
                </a:effectLst>
              </a:rPr>
              <a:t>Pallid </a:t>
            </a:r>
            <a:r>
              <a:rPr lang="en-US" sz="2800" dirty="0">
                <a:solidFill>
                  <a:srgbClr val="FFFF00"/>
                </a:solidFill>
                <a:effectLst>
                  <a:outerShdw blurRad="38100" dist="38100" dir="2700000" algn="tl">
                    <a:srgbClr val="000000"/>
                  </a:outerShdw>
                </a:effectLst>
              </a:rPr>
              <a:t>S</a:t>
            </a:r>
            <a:r>
              <a:rPr lang="en-US" sz="2800" dirty="0" smtClean="0">
                <a:solidFill>
                  <a:srgbClr val="FFFF00"/>
                </a:solidFill>
                <a:effectLst>
                  <a:outerShdw blurRad="38100" dist="38100" dir="2700000" algn="tl">
                    <a:srgbClr val="000000"/>
                  </a:outerShdw>
                </a:effectLst>
              </a:rPr>
              <a:t>turgeon </a:t>
            </a:r>
            <a:r>
              <a:rPr lang="en-US" sz="2800" dirty="0" smtClean="0">
                <a:effectLst>
                  <a:outerShdw blurRad="38100" dist="38100" dir="2700000" algn="tl">
                    <a:srgbClr val="000000"/>
                  </a:outerShdw>
                </a:effectLst>
              </a:rPr>
              <a:t>potentially occur within the project area.  </a:t>
            </a:r>
          </a:p>
          <a:p>
            <a:pPr marL="0" indent="0" eaLnBrk="1" hangingPunct="1">
              <a:buNone/>
              <a:defRPr/>
            </a:pPr>
            <a:r>
              <a:rPr lang="en-US" sz="2800" dirty="0" smtClean="0">
                <a:effectLst>
                  <a:outerShdw blurRad="38100" dist="38100" dir="2700000" algn="tl">
                    <a:srgbClr val="000000"/>
                  </a:outerShdw>
                </a:effectLst>
              </a:rPr>
              <a:t>To minimize or mitigate the potential impacts, </a:t>
            </a:r>
            <a:r>
              <a:rPr lang="en-US" sz="2800" dirty="0">
                <a:solidFill>
                  <a:srgbClr val="FFFFFF"/>
                </a:solidFill>
                <a:effectLst>
                  <a:outerShdw blurRad="38100" dist="38100" dir="2700000" algn="tl">
                    <a:srgbClr val="000000"/>
                  </a:outerShdw>
                </a:effectLst>
              </a:rPr>
              <a:t>consultation will be undertaken with the Louisiana Natural Heritage Program (</a:t>
            </a:r>
            <a:r>
              <a:rPr lang="en-US" sz="2800" dirty="0" smtClean="0">
                <a:solidFill>
                  <a:srgbClr val="FFFFFF"/>
                </a:solidFill>
                <a:effectLst>
                  <a:outerShdw blurRad="38100" dist="38100" dir="2700000" algn="tl">
                    <a:srgbClr val="000000"/>
                  </a:outerShdw>
                </a:effectLst>
              </a:rPr>
              <a:t>LNHP) if construction activities are scheduled during </a:t>
            </a:r>
            <a:r>
              <a:rPr lang="en-US" sz="2800" dirty="0">
                <a:solidFill>
                  <a:srgbClr val="FFFFFF"/>
                </a:solidFill>
                <a:effectLst>
                  <a:outerShdw blurRad="38100" dist="38100" dir="2700000" algn="tl">
                    <a:srgbClr val="000000"/>
                  </a:outerShdw>
                </a:effectLst>
              </a:rPr>
              <a:t>breeding </a:t>
            </a:r>
            <a:r>
              <a:rPr lang="en-US" sz="2800" dirty="0" smtClean="0">
                <a:solidFill>
                  <a:srgbClr val="FFFFFF"/>
                </a:solidFill>
                <a:effectLst>
                  <a:outerShdw blurRad="38100" dist="38100" dir="2700000" algn="tl">
                    <a:srgbClr val="000000"/>
                  </a:outerShdw>
                </a:effectLst>
              </a:rPr>
              <a:t>seasons :</a:t>
            </a:r>
          </a:p>
          <a:p>
            <a:pPr eaLnBrk="1" hangingPunct="1">
              <a:buFont typeface="Arial" pitchFamily="34" charset="0"/>
              <a:buChar char="•"/>
              <a:defRPr/>
            </a:pPr>
            <a:r>
              <a:rPr lang="en-US" sz="2800" dirty="0">
                <a:solidFill>
                  <a:srgbClr val="FFFFFF"/>
                </a:solidFill>
                <a:effectLst>
                  <a:outerShdw blurRad="38100" dist="38100" dir="2700000" algn="tl">
                    <a:srgbClr val="000000"/>
                  </a:outerShdw>
                </a:effectLst>
              </a:rPr>
              <a:t>L</a:t>
            </a:r>
            <a:r>
              <a:rPr lang="en-US" sz="2800" dirty="0" smtClean="0">
                <a:effectLst>
                  <a:outerShdw blurRad="38100" dist="38100" dir="2700000" algn="tl">
                    <a:srgbClr val="000000"/>
                  </a:outerShdw>
                </a:effectLst>
              </a:rPr>
              <a:t>ate April through August for the </a:t>
            </a:r>
            <a:r>
              <a:rPr lang="en-US" sz="2800" dirty="0" smtClean="0">
                <a:solidFill>
                  <a:srgbClr val="FFFF00"/>
                </a:solidFill>
                <a:effectLst>
                  <a:outerShdw blurRad="38100" dist="38100" dir="2700000" algn="tl">
                    <a:srgbClr val="000000"/>
                  </a:outerShdw>
                </a:effectLst>
              </a:rPr>
              <a:t>Interior Least Tern</a:t>
            </a:r>
            <a:r>
              <a:rPr lang="en-US" sz="2800" dirty="0" smtClean="0">
                <a:effectLst>
                  <a:outerShdw blurRad="38100" dist="38100" dir="2700000" algn="tl">
                    <a:srgbClr val="000000"/>
                  </a:outerShdw>
                </a:effectLst>
              </a:rPr>
              <a:t>, and </a:t>
            </a:r>
          </a:p>
          <a:p>
            <a:pPr eaLnBrk="1" hangingPunct="1">
              <a:buFont typeface="Arial" pitchFamily="34" charset="0"/>
              <a:buChar char="•"/>
              <a:defRPr/>
            </a:pPr>
            <a:r>
              <a:rPr lang="en-US" sz="2800" dirty="0" smtClean="0">
                <a:solidFill>
                  <a:srgbClr val="FFFFFF"/>
                </a:solidFill>
                <a:effectLst>
                  <a:outerShdw blurRad="38100" dist="38100" dir="2700000" algn="tl">
                    <a:srgbClr val="000000"/>
                  </a:outerShdw>
                </a:effectLst>
              </a:rPr>
              <a:t>May through August for </a:t>
            </a:r>
            <a:r>
              <a:rPr lang="en-US" sz="2800" dirty="0">
                <a:solidFill>
                  <a:srgbClr val="FFFFFF"/>
                </a:solidFill>
                <a:effectLst>
                  <a:outerShdw blurRad="38100" dist="38100" dir="2700000" algn="tl">
                    <a:srgbClr val="000000"/>
                  </a:outerShdw>
                </a:effectLst>
              </a:rPr>
              <a:t>the </a:t>
            </a:r>
            <a:r>
              <a:rPr lang="en-US" sz="2800" dirty="0">
                <a:solidFill>
                  <a:srgbClr val="FFFF00"/>
                </a:solidFill>
                <a:effectLst>
                  <a:outerShdw blurRad="38100" dist="38100" dir="2700000" algn="tl">
                    <a:srgbClr val="000000"/>
                  </a:outerShdw>
                </a:effectLst>
              </a:rPr>
              <a:t>Pallid </a:t>
            </a:r>
            <a:r>
              <a:rPr lang="en-US" sz="2800" dirty="0" smtClean="0">
                <a:solidFill>
                  <a:srgbClr val="FFFF00"/>
                </a:solidFill>
                <a:effectLst>
                  <a:outerShdw blurRad="38100" dist="38100" dir="2700000" algn="tl">
                    <a:srgbClr val="000000"/>
                  </a:outerShdw>
                </a:effectLst>
              </a:rPr>
              <a:t>Sturgeon</a:t>
            </a:r>
            <a:r>
              <a:rPr lang="en-US" sz="2800" dirty="0" smtClean="0">
                <a:solidFill>
                  <a:srgbClr val="FFFFFF"/>
                </a:solidFill>
                <a:effectLst>
                  <a:outerShdw blurRad="38100" dist="38100" dir="2700000" algn="tl">
                    <a:srgbClr val="000000"/>
                  </a:outerShdw>
                </a:effectLst>
              </a:rPr>
              <a:t>.</a:t>
            </a:r>
            <a:endParaRPr lang="en-US" sz="2800" dirty="0" smtClean="0">
              <a:effectLst>
                <a:outerShdw blurRad="38100" dist="38100" dir="2700000" algn="tl">
                  <a:srgbClr val="000000"/>
                </a:outerShdw>
              </a:effectLst>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86250" y="3095625"/>
            <a:ext cx="609600" cy="609600"/>
          </a:xfrm>
          <a:prstGeom prst="rect">
            <a:avLst/>
          </a:prstGeom>
        </p:spPr>
      </p:pic>
    </p:spTree>
  </p:cSld>
  <p:clrMapOvr>
    <a:masterClrMapping/>
  </p:clrMapOvr>
  <p:transition spd="slow" advClick="0" advTm="27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pPr eaLnBrk="1" hangingPunct="1"/>
            <a:r>
              <a:rPr lang="en-US" altLang="en-US" dirty="0" smtClean="0">
                <a:solidFill>
                  <a:srgbClr val="FFFF00"/>
                </a:solidFill>
              </a:rPr>
              <a:t>Indirect and Cumulative Impacts</a:t>
            </a:r>
          </a:p>
        </p:txBody>
      </p:sp>
      <p:sp>
        <p:nvSpPr>
          <p:cNvPr id="41987" name="Rectangle 3"/>
          <p:cNvSpPr>
            <a:spLocks noGrp="1" noChangeArrowheads="1"/>
          </p:cNvSpPr>
          <p:nvPr>
            <p:ph type="body" sz="half" idx="4294967295"/>
          </p:nvPr>
        </p:nvSpPr>
        <p:spPr>
          <a:xfrm>
            <a:off x="304800" y="1295400"/>
            <a:ext cx="8534400" cy="5105400"/>
          </a:xfrm>
        </p:spPr>
        <p:txBody>
          <a:bodyPr/>
          <a:lstStyle/>
          <a:p>
            <a:pPr marL="0" indent="0" eaLnBrk="1" hangingPunct="1">
              <a:buFont typeface="Arial" pitchFamily="34" charset="0"/>
              <a:buNone/>
            </a:pPr>
            <a:r>
              <a:rPr lang="en-US" altLang="en-US" dirty="0" smtClean="0">
                <a:solidFill>
                  <a:srgbClr val="FFFF00"/>
                </a:solidFill>
              </a:rPr>
              <a:t>Indirect impacts are those that result from the project, but later in time or farther removed in distance.</a:t>
            </a:r>
          </a:p>
          <a:p>
            <a:pPr marL="0" indent="0" eaLnBrk="1" hangingPunct="1">
              <a:buFont typeface="Arial" pitchFamily="34" charset="0"/>
              <a:buNone/>
            </a:pPr>
            <a:r>
              <a:rPr lang="en-US" altLang="en-US" dirty="0" smtClean="0"/>
              <a:t>Indirect impacts resulting from construction will be addressed through the permit process. Longer term indirect impacts may result from the future location of development in proximity to the project that would change travel patterns.</a:t>
            </a:r>
          </a:p>
          <a:p>
            <a:pPr marL="0" indent="0" eaLnBrk="1" hangingPunct="1">
              <a:buFont typeface="Arial" pitchFamily="34" charset="0"/>
              <a:buNone/>
            </a:pPr>
            <a:r>
              <a:rPr lang="en-US" altLang="en-US" dirty="0" smtClean="0">
                <a:solidFill>
                  <a:srgbClr val="FFFF00"/>
                </a:solidFill>
              </a:rPr>
              <a:t>Cumulative impacts are those that result from the incremental impact of the project when added to other past, present, and foreseeable future actions.</a:t>
            </a:r>
          </a:p>
          <a:p>
            <a:pPr marL="0" indent="0" eaLnBrk="1" hangingPunct="1">
              <a:buFont typeface="Arial" pitchFamily="34" charset="0"/>
              <a:buNone/>
            </a:pPr>
            <a:r>
              <a:rPr lang="en-US" altLang="en-US" dirty="0" smtClean="0"/>
              <a:t>Cumulative impacts will be addressed during final design. The only one identified at this time is the increase in impervious surfaces resulting from new roadways and from future development attracted by improved transportation.</a:t>
            </a:r>
          </a:p>
        </p:txBody>
      </p:sp>
      <p:pic>
        <p:nvPicPr>
          <p:cNvPr id="2" name="18F03123.wav">
            <a:hlinkClick r:id="" action="ppaction://media"/>
          </p:cNvPr>
          <p:cNvPicPr>
            <a:picLocks noChangeAspect="1"/>
          </p:cNvPicPr>
          <p:nvPr>
            <a:wavAudioFile r:embed="rId1" name="18F009FF.wav"/>
          </p:nvPr>
        </p:nvPicPr>
        <p:blipFill>
          <a:blip r:embed="rId4">
            <a:extLst>
              <a:ext uri="{28A0092B-C50C-407E-A947-70E740481C1C}">
                <a14:useLocalDpi xmlns:a14="http://schemas.microsoft.com/office/drawing/2010/main" val="0"/>
              </a:ext>
            </a:extLst>
          </a:blip>
          <a:srcRect/>
          <a:stretch>
            <a:fillRect/>
          </a:stretch>
        </p:blipFill>
        <p:spPr bwMode="auto">
          <a:xfrm>
            <a:off x="4276725" y="3048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smtClean="0"/>
              <a:t>Environmental Assessment Scope</a:t>
            </a:r>
          </a:p>
        </p:txBody>
      </p:sp>
      <p:sp>
        <p:nvSpPr>
          <p:cNvPr id="6147" name="Rectangle 3"/>
          <p:cNvSpPr>
            <a:spLocks noGrp="1" noChangeArrowheads="1"/>
          </p:cNvSpPr>
          <p:nvPr>
            <p:ph type="body" idx="1"/>
          </p:nvPr>
        </p:nvSpPr>
        <p:spPr/>
        <p:txBody>
          <a:bodyPr/>
          <a:lstStyle/>
          <a:p>
            <a:pPr eaLnBrk="1" hangingPunct="1">
              <a:buFont typeface="Arial" pitchFamily="34" charset="0"/>
              <a:buChar char="•"/>
            </a:pPr>
            <a:r>
              <a:rPr lang="en-US" altLang="en-US" dirty="0" smtClean="0"/>
              <a:t>Establish a Project Purpose and Need</a:t>
            </a:r>
          </a:p>
          <a:p>
            <a:pPr eaLnBrk="1" hangingPunct="1">
              <a:buFont typeface="Arial" pitchFamily="34" charset="0"/>
              <a:buChar char="•"/>
            </a:pPr>
            <a:r>
              <a:rPr lang="en-US" altLang="en-US" dirty="0" smtClean="0"/>
              <a:t>Forecast Traffic and Level of Service (LOS) for the estimated Initial Year (2016) and the Design Year (2036)</a:t>
            </a:r>
          </a:p>
          <a:p>
            <a:pPr eaLnBrk="1" hangingPunct="1">
              <a:buFont typeface="Arial" pitchFamily="34" charset="0"/>
              <a:buChar char="•"/>
            </a:pPr>
            <a:r>
              <a:rPr lang="en-US" altLang="en-US" dirty="0" smtClean="0"/>
              <a:t>Identify Design Concepts that Support the Purpose and Need</a:t>
            </a:r>
          </a:p>
          <a:p>
            <a:pPr eaLnBrk="1" hangingPunct="1">
              <a:buFont typeface="Arial" pitchFamily="34" charset="0"/>
              <a:buChar char="•"/>
            </a:pPr>
            <a:r>
              <a:rPr lang="en-US" altLang="en-US" dirty="0" smtClean="0"/>
              <a:t>Conduct an Environmental Assessment in accordance with the National Environmental Policy Act (NEPA) to assure that there are no significant impacts</a:t>
            </a:r>
          </a:p>
          <a:p>
            <a:pPr eaLnBrk="1" hangingPunct="1">
              <a:buFont typeface="Arial" pitchFamily="34" charset="0"/>
              <a:buChar char="•"/>
            </a:pPr>
            <a:r>
              <a:rPr lang="en-US" altLang="en-US" dirty="0" smtClean="0"/>
              <a:t>Estimate Conceptual Costs for Construction, Right-of-Way, and Professional Fees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47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r>
              <a:rPr lang="en-US" altLang="en-US" dirty="0" smtClean="0">
                <a:solidFill>
                  <a:srgbClr val="FFFF00"/>
                </a:solidFill>
              </a:rPr>
              <a:t>Construction Impacts</a:t>
            </a:r>
          </a:p>
        </p:txBody>
      </p:sp>
      <p:sp>
        <p:nvSpPr>
          <p:cNvPr id="38916" name="Rectangle 3"/>
          <p:cNvSpPr>
            <a:spLocks noGrp="1" noChangeArrowheads="1"/>
          </p:cNvSpPr>
          <p:nvPr>
            <p:ph type="body" sz="half" idx="4294967295"/>
          </p:nvPr>
        </p:nvSpPr>
        <p:spPr>
          <a:xfrm>
            <a:off x="304800" y="1295400"/>
            <a:ext cx="8534400" cy="5105400"/>
          </a:xfrm>
        </p:spPr>
        <p:txBody>
          <a:bodyPr/>
          <a:lstStyle/>
          <a:p>
            <a:pPr marL="0" indent="0" eaLnBrk="1" hangingPunct="1">
              <a:buFont typeface="Arial" pitchFamily="34" charset="0"/>
              <a:buNone/>
              <a:defRPr/>
            </a:pPr>
            <a:r>
              <a:rPr lang="en-US" altLang="en-US" dirty="0" smtClean="0"/>
              <a:t>The resources and conditions that are subject to temporary construction impacts will be avoided, minimized, and mitigated through the development and implementation of plans to assure the use of BMP, through a maintenance of traffic plan, and through the permit process.  </a:t>
            </a:r>
            <a:r>
              <a:rPr lang="en-US" altLang="en-US" dirty="0"/>
              <a:t>R</a:t>
            </a:r>
            <a:r>
              <a:rPr lang="en-US" altLang="en-US" dirty="0" smtClean="0"/>
              <a:t>esources and conditions that potentially would be affected include:</a:t>
            </a:r>
          </a:p>
          <a:p>
            <a:pPr eaLnBrk="1" hangingPunct="1">
              <a:buFont typeface="Arial" pitchFamily="34" charset="0"/>
              <a:buChar char="•"/>
              <a:defRPr/>
            </a:pPr>
            <a:r>
              <a:rPr lang="en-US" altLang="en-US" dirty="0" smtClean="0">
                <a:solidFill>
                  <a:srgbClr val="FFFF00"/>
                </a:solidFill>
              </a:rPr>
              <a:t>Air Quality</a:t>
            </a:r>
          </a:p>
          <a:p>
            <a:pPr eaLnBrk="1" hangingPunct="1">
              <a:buFont typeface="Arial" pitchFamily="34" charset="0"/>
              <a:buChar char="•"/>
              <a:defRPr/>
            </a:pPr>
            <a:r>
              <a:rPr lang="en-US" altLang="en-US" dirty="0" smtClean="0">
                <a:solidFill>
                  <a:srgbClr val="FFFF00"/>
                </a:solidFill>
              </a:rPr>
              <a:t>Water Quality</a:t>
            </a:r>
          </a:p>
          <a:p>
            <a:pPr eaLnBrk="1" hangingPunct="1">
              <a:buFont typeface="Arial" pitchFamily="34" charset="0"/>
              <a:buChar char="•"/>
              <a:defRPr/>
            </a:pPr>
            <a:r>
              <a:rPr lang="en-US" altLang="en-US" dirty="0" smtClean="0">
                <a:solidFill>
                  <a:srgbClr val="FFFF00"/>
                </a:solidFill>
              </a:rPr>
              <a:t>Traffic and Construction Noise</a:t>
            </a:r>
          </a:p>
          <a:p>
            <a:pPr eaLnBrk="1" hangingPunct="1">
              <a:buFont typeface="Arial" pitchFamily="34" charset="0"/>
              <a:buChar char="•"/>
              <a:defRPr/>
            </a:pPr>
            <a:r>
              <a:rPr lang="en-US" altLang="en-US" dirty="0" smtClean="0">
                <a:solidFill>
                  <a:srgbClr val="FFFF00"/>
                </a:solidFill>
              </a:rPr>
              <a:t>Traffic Operations and</a:t>
            </a:r>
          </a:p>
          <a:p>
            <a:pPr eaLnBrk="1" hangingPunct="1">
              <a:buFont typeface="Arial" pitchFamily="34" charset="0"/>
              <a:buChar char="•"/>
              <a:defRPr/>
            </a:pPr>
            <a:r>
              <a:rPr lang="en-US" altLang="en-US" dirty="0" smtClean="0">
                <a:solidFill>
                  <a:srgbClr val="FFFF00"/>
                </a:solidFill>
              </a:rPr>
              <a:t>Navigation</a:t>
            </a:r>
          </a:p>
        </p:txBody>
      </p:sp>
      <p:pic>
        <p:nvPicPr>
          <p:cNvPr id="2" name="0F6D3123.wav">
            <a:hlinkClick r:id="" action="ppaction://media"/>
          </p:cNvPr>
          <p:cNvPicPr>
            <a:picLocks noChangeAspect="1"/>
          </p:cNvPicPr>
          <p:nvPr>
            <a:wavAudioFile r:embed="rId1" name="0F6D3ED8.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1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dirty="0" smtClean="0">
                <a:solidFill>
                  <a:srgbClr val="FFFF00"/>
                </a:solidFill>
              </a:rPr>
              <a:t>Section 4(f) of the Transportation Act of 1966</a:t>
            </a:r>
          </a:p>
        </p:txBody>
      </p:sp>
      <p:sp>
        <p:nvSpPr>
          <p:cNvPr id="44035" name="Rectangle 3"/>
          <p:cNvSpPr>
            <a:spLocks noGrp="1" noChangeArrowheads="1"/>
          </p:cNvSpPr>
          <p:nvPr>
            <p:ph type="body" idx="1"/>
          </p:nvPr>
        </p:nvSpPr>
        <p:spPr/>
        <p:txBody>
          <a:bodyPr/>
          <a:lstStyle/>
          <a:p>
            <a:pPr marL="0" indent="0" eaLnBrk="1" hangingPunct="1">
              <a:buFont typeface="Arial" pitchFamily="34" charset="0"/>
              <a:buNone/>
            </a:pPr>
            <a:r>
              <a:rPr lang="en-US" altLang="en-US" dirty="0" smtClean="0"/>
              <a:t>Section 4(f) requires a Draft Evaluation of parks, publicly owned recreation facilities, and historic sites potentially affected by a project that is found in Chapter 5 of the EA, has a comment period coincident with the EA.</a:t>
            </a:r>
          </a:p>
          <a:p>
            <a:pPr marL="0" indent="0" eaLnBrk="1" hangingPunct="1">
              <a:buFont typeface="Arial" pitchFamily="34" charset="0"/>
              <a:buNone/>
            </a:pPr>
            <a:r>
              <a:rPr lang="en-US" altLang="en-US" dirty="0">
                <a:solidFill>
                  <a:srgbClr val="FFFF00"/>
                </a:solidFill>
              </a:rPr>
              <a:t>R</a:t>
            </a:r>
            <a:r>
              <a:rPr lang="en-US" altLang="en-US" dirty="0" smtClean="0">
                <a:solidFill>
                  <a:srgbClr val="FFFF00"/>
                </a:solidFill>
              </a:rPr>
              <a:t>ecreational facilities </a:t>
            </a:r>
            <a:r>
              <a:rPr lang="en-US" altLang="en-US" dirty="0" smtClean="0"/>
              <a:t>include: the Arthur Ray Teague Jogging Trail, the Red River Bicycle Trail, and the Charles and Marie Hamel Memorial Park.  The project would not constitute a 4(f) impact to these facilities.</a:t>
            </a:r>
          </a:p>
          <a:p>
            <a:pPr marL="0" indent="0" eaLnBrk="1" hangingPunct="1">
              <a:buFont typeface="Arial" pitchFamily="34" charset="0"/>
              <a:buNone/>
            </a:pPr>
            <a:r>
              <a:rPr lang="en-US" altLang="en-US" dirty="0" smtClean="0"/>
              <a:t>The </a:t>
            </a:r>
            <a:r>
              <a:rPr lang="en-US" altLang="en-US" dirty="0" smtClean="0">
                <a:solidFill>
                  <a:srgbClr val="FFFF00"/>
                </a:solidFill>
              </a:rPr>
              <a:t>historic resource </a:t>
            </a:r>
            <a:r>
              <a:rPr lang="en-US" altLang="en-US" dirty="0" smtClean="0"/>
              <a:t>in the project area is the existing Jimmie Davis Bridge.  In consultation with the SHPO, it has been determined that </a:t>
            </a:r>
            <a:r>
              <a:rPr lang="en-US" altLang="en-US" dirty="0" smtClean="0">
                <a:solidFill>
                  <a:srgbClr val="FFFF00"/>
                </a:solidFill>
              </a:rPr>
              <a:t>Bridge Alternative 7 </a:t>
            </a:r>
            <a:r>
              <a:rPr lang="en-US" altLang="en-US" dirty="0" smtClean="0"/>
              <a:t>would not affect this resource. </a:t>
            </a:r>
          </a:p>
        </p:txBody>
      </p:sp>
      <p:pic>
        <p:nvPicPr>
          <p:cNvPr id="2" name="55803123.wav">
            <a:hlinkClick r:id="" action="ppaction://media"/>
          </p:cNvPr>
          <p:cNvPicPr>
            <a:picLocks noChangeAspect="1"/>
          </p:cNvPicPr>
          <p:nvPr>
            <a:wavAudioFile r:embed="rId1" name="5580349E.wav"/>
          </p:nvPr>
        </p:nvPicPr>
        <p:blipFill>
          <a:blip r:embed="rId4">
            <a:extLst>
              <a:ext uri="{28A0092B-C50C-407E-A947-70E740481C1C}">
                <a14:useLocalDpi xmlns:a14="http://schemas.microsoft.com/office/drawing/2010/main" val="0"/>
              </a:ext>
            </a:extLst>
          </a:blip>
          <a:srcRect/>
          <a:stretch>
            <a:fillRect/>
          </a:stretch>
        </p:blipFill>
        <p:spPr bwMode="auto">
          <a:xfrm>
            <a:off x="4305300" y="3048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49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a:defRPr/>
            </a:pPr>
            <a:r>
              <a:rPr lang="en-US" altLang="en-US" dirty="0" smtClean="0"/>
              <a:t>Look </a:t>
            </a:r>
            <a:r>
              <a:rPr lang="en-US" altLang="en-US" dirty="0" smtClean="0">
                <a:effectLst>
                  <a:outerShdw blurRad="38100" dist="38100" dir="2700000" algn="tl">
                    <a:srgbClr val="000000">
                      <a:alpha val="43137"/>
                    </a:srgbClr>
                  </a:outerShdw>
                </a:effectLst>
              </a:rPr>
              <a:t>Ahead</a:t>
            </a:r>
          </a:p>
        </p:txBody>
      </p:sp>
      <p:sp>
        <p:nvSpPr>
          <p:cNvPr id="46083" name="Content Placeholder 2"/>
          <p:cNvSpPr>
            <a:spLocks noGrp="1"/>
          </p:cNvSpPr>
          <p:nvPr>
            <p:ph idx="1"/>
          </p:nvPr>
        </p:nvSpPr>
        <p:spPr/>
        <p:txBody>
          <a:bodyPr/>
          <a:lstStyle/>
          <a:p>
            <a:pPr>
              <a:defRPr/>
            </a:pPr>
            <a:r>
              <a:rPr lang="en-US" altLang="en-US" sz="2800" dirty="0" smtClean="0">
                <a:effectLst>
                  <a:outerShdw blurRad="38100" dist="38100" dir="2700000" algn="tl">
                    <a:srgbClr val="000000">
                      <a:alpha val="43137"/>
                    </a:srgbClr>
                  </a:outerShdw>
                </a:effectLst>
              </a:rPr>
              <a:t>Following this </a:t>
            </a:r>
            <a:r>
              <a:rPr lang="en-US" altLang="en-US" sz="2800" dirty="0" smtClean="0">
                <a:solidFill>
                  <a:srgbClr val="FFFF00"/>
                </a:solidFill>
                <a:effectLst>
                  <a:outerShdw blurRad="38100" dist="38100" dir="2700000" algn="tl">
                    <a:srgbClr val="000000">
                      <a:alpha val="43137"/>
                    </a:srgbClr>
                  </a:outerShdw>
                </a:effectLst>
              </a:rPr>
              <a:t>Public Hearing </a:t>
            </a:r>
            <a:r>
              <a:rPr lang="en-US" altLang="en-US" sz="2800" dirty="0" smtClean="0">
                <a:effectLst>
                  <a:outerShdw blurRad="38100" dist="38100" dir="2700000" algn="tl">
                    <a:srgbClr val="000000">
                      <a:alpha val="43137"/>
                    </a:srgbClr>
                  </a:outerShdw>
                </a:effectLst>
              </a:rPr>
              <a:t>you have an opportunity to submit additional comments by mail or e-mail through the end of the comment period on </a:t>
            </a:r>
            <a:r>
              <a:rPr lang="en-US" altLang="en-US" sz="2800" dirty="0" smtClean="0">
                <a:solidFill>
                  <a:srgbClr val="DDDDDD"/>
                </a:solidFill>
                <a:effectLst>
                  <a:outerShdw blurRad="38100" dist="38100" dir="2700000" algn="tl">
                    <a:srgbClr val="000000">
                      <a:alpha val="43137"/>
                    </a:srgbClr>
                  </a:outerShdw>
                </a:effectLst>
              </a:rPr>
              <a:t>May 25, 2015</a:t>
            </a:r>
            <a:r>
              <a:rPr lang="en-US" altLang="en-US" sz="2800" dirty="0" smtClean="0">
                <a:effectLst>
                  <a:outerShdw blurRad="38100" dist="38100" dir="2700000" algn="tl">
                    <a:srgbClr val="000000">
                      <a:alpha val="43137"/>
                    </a:srgbClr>
                  </a:outerShdw>
                </a:effectLst>
              </a:rPr>
              <a:t>.</a:t>
            </a:r>
          </a:p>
          <a:p>
            <a:pPr>
              <a:defRPr/>
            </a:pPr>
            <a:r>
              <a:rPr lang="en-US" altLang="en-US" sz="2800" dirty="0" smtClean="0">
                <a:effectLst>
                  <a:outerShdw blurRad="38100" dist="38100" dir="2700000" algn="tl">
                    <a:srgbClr val="000000">
                      <a:alpha val="43137"/>
                    </a:srgbClr>
                  </a:outerShdw>
                </a:effectLst>
              </a:rPr>
              <a:t>After consideration of all comments, the DOTD and the FHWA will select a </a:t>
            </a:r>
            <a:r>
              <a:rPr lang="en-US" altLang="en-US" sz="2800" dirty="0" smtClean="0">
                <a:solidFill>
                  <a:srgbClr val="FFFF00"/>
                </a:solidFill>
                <a:effectLst>
                  <a:outerShdw blurRad="38100" dist="38100" dir="2700000" algn="tl">
                    <a:srgbClr val="000000">
                      <a:alpha val="43137"/>
                    </a:srgbClr>
                  </a:outerShdw>
                </a:effectLst>
              </a:rPr>
              <a:t>Preferred Alternative</a:t>
            </a:r>
            <a:r>
              <a:rPr lang="en-US" altLang="en-US" sz="2800" dirty="0" smtClean="0">
                <a:effectLst>
                  <a:outerShdw blurRad="38100" dist="38100" dir="2700000" algn="tl">
                    <a:srgbClr val="000000">
                      <a:alpha val="43137"/>
                    </a:srgbClr>
                  </a:outerShdw>
                </a:effectLst>
              </a:rPr>
              <a:t>. </a:t>
            </a:r>
          </a:p>
          <a:p>
            <a:pPr>
              <a:defRPr/>
            </a:pPr>
            <a:r>
              <a:rPr lang="en-US" altLang="en-US" sz="2800" dirty="0" smtClean="0">
                <a:effectLst>
                  <a:outerShdw blurRad="38100" dist="38100" dir="2700000" algn="tl">
                    <a:srgbClr val="000000">
                      <a:alpha val="43137"/>
                    </a:srgbClr>
                  </a:outerShdw>
                </a:effectLst>
              </a:rPr>
              <a:t>A </a:t>
            </a:r>
            <a:r>
              <a:rPr lang="en-US" altLang="en-US" sz="2800" dirty="0" smtClean="0">
                <a:solidFill>
                  <a:srgbClr val="FFFF00"/>
                </a:solidFill>
                <a:effectLst>
                  <a:outerShdw blurRad="38100" dist="38100" dir="2700000" algn="tl">
                    <a:srgbClr val="000000">
                      <a:alpha val="43137"/>
                    </a:srgbClr>
                  </a:outerShdw>
                </a:effectLst>
              </a:rPr>
              <a:t>Final Environmental Assessment </a:t>
            </a:r>
            <a:r>
              <a:rPr lang="en-US" altLang="en-US" sz="2800" dirty="0" smtClean="0">
                <a:effectLst>
                  <a:outerShdw blurRad="38100" dist="38100" dir="2700000" algn="tl">
                    <a:srgbClr val="000000">
                      <a:alpha val="43137"/>
                    </a:srgbClr>
                  </a:outerShdw>
                </a:effectLst>
              </a:rPr>
              <a:t>and a </a:t>
            </a:r>
            <a:r>
              <a:rPr lang="en-US" altLang="en-US" sz="2800" dirty="0" smtClean="0">
                <a:solidFill>
                  <a:srgbClr val="FFFF00"/>
                </a:solidFill>
                <a:effectLst>
                  <a:outerShdw blurRad="38100" dist="38100" dir="2700000" algn="tl">
                    <a:srgbClr val="000000">
                      <a:alpha val="43137"/>
                    </a:srgbClr>
                  </a:outerShdw>
                </a:effectLst>
              </a:rPr>
              <a:t>Finding of No Significant Impact (FONSI)</a:t>
            </a:r>
            <a:r>
              <a:rPr lang="en-US" altLang="en-US" sz="2800" dirty="0" smtClean="0">
                <a:effectLst>
                  <a:outerShdw blurRad="38100" dist="38100" dir="2700000" algn="tl">
                    <a:srgbClr val="000000">
                      <a:alpha val="43137"/>
                    </a:srgbClr>
                  </a:outerShdw>
                </a:effectLst>
              </a:rPr>
              <a:t> will be prepared to conclude the NEPA process.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285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title"/>
          </p:nvPr>
        </p:nvSpPr>
        <p:spPr>
          <a:xfrm>
            <a:off x="304800" y="457200"/>
            <a:ext cx="8534400" cy="1219200"/>
          </a:xfrm>
        </p:spPr>
        <p:txBody>
          <a:bodyPr/>
          <a:lstStyle/>
          <a:p>
            <a:pPr eaLnBrk="1" hangingPunct="1"/>
            <a:r>
              <a:rPr lang="en-US" altLang="en-US" sz="2800" dirty="0" smtClean="0">
                <a:solidFill>
                  <a:srgbClr val="FFFF00"/>
                </a:solidFill>
              </a:rPr>
              <a:t>There are several ways for you to comment on the project:</a:t>
            </a:r>
          </a:p>
        </p:txBody>
      </p:sp>
      <p:sp>
        <p:nvSpPr>
          <p:cNvPr id="35843" name="Rectangle 2"/>
          <p:cNvSpPr>
            <a:spLocks noGrp="1" noChangeArrowheads="1"/>
          </p:cNvSpPr>
          <p:nvPr>
            <p:ph type="body" idx="4294967295"/>
          </p:nvPr>
        </p:nvSpPr>
        <p:spPr>
          <a:xfrm>
            <a:off x="0" y="1905000"/>
            <a:ext cx="9144000" cy="4953000"/>
          </a:xfrm>
          <a:solidFill>
            <a:schemeClr val="bg1">
              <a:lumMod val="20000"/>
              <a:lumOff val="80000"/>
            </a:schemeClr>
          </a:solidFill>
        </p:spPr>
        <p:txBody>
          <a:bodyPr/>
          <a:lstStyle/>
          <a:p>
            <a:pPr eaLnBrk="1" hangingPunct="1">
              <a:buFont typeface="Arial" pitchFamily="34" charset="0"/>
              <a:buNone/>
              <a:defRPr/>
            </a:pPr>
            <a:r>
              <a:rPr lang="en-US" sz="2000" b="1" dirty="0" smtClean="0">
                <a:solidFill>
                  <a:srgbClr val="004800"/>
                </a:solidFill>
              </a:rPr>
              <a:t>Tonight  -</a:t>
            </a:r>
          </a:p>
          <a:p>
            <a:pPr eaLnBrk="1" hangingPunct="1">
              <a:defRPr/>
            </a:pPr>
            <a:r>
              <a:rPr lang="en-US" sz="2000" b="1" dirty="0" smtClean="0">
                <a:solidFill>
                  <a:schemeClr val="accent6"/>
                </a:solidFill>
              </a:rPr>
              <a:t>By giving a statement to the Court Reporter, or</a:t>
            </a:r>
          </a:p>
          <a:p>
            <a:pPr eaLnBrk="1" hangingPunct="1">
              <a:spcBef>
                <a:spcPct val="50000"/>
              </a:spcBef>
              <a:defRPr/>
            </a:pPr>
            <a:r>
              <a:rPr lang="en-US" sz="2000" b="1" dirty="0" smtClean="0">
                <a:solidFill>
                  <a:schemeClr val="accent6"/>
                </a:solidFill>
              </a:rPr>
              <a:t>By filling out the comment sheet and giving it to a staff member</a:t>
            </a:r>
          </a:p>
          <a:p>
            <a:pPr eaLnBrk="1" hangingPunct="1">
              <a:spcBef>
                <a:spcPct val="50000"/>
              </a:spcBef>
              <a:buFont typeface="Arial" pitchFamily="34" charset="0"/>
              <a:buNone/>
              <a:defRPr/>
            </a:pPr>
            <a:r>
              <a:rPr lang="en-US" sz="2000" b="1" dirty="0" smtClean="0">
                <a:solidFill>
                  <a:srgbClr val="006600"/>
                </a:solidFill>
              </a:rPr>
              <a:t>By May 25, 2015</a:t>
            </a:r>
          </a:p>
          <a:p>
            <a:pPr eaLnBrk="1" hangingPunct="1">
              <a:spcBef>
                <a:spcPct val="50000"/>
              </a:spcBef>
              <a:defRPr/>
            </a:pPr>
            <a:r>
              <a:rPr lang="en-US" sz="2000" b="1" dirty="0" smtClean="0">
                <a:solidFill>
                  <a:schemeClr val="accent6"/>
                </a:solidFill>
              </a:rPr>
              <a:t>By e-mail to </a:t>
            </a:r>
            <a:r>
              <a:rPr lang="en-US" sz="2000" b="1" dirty="0" smtClean="0">
                <a:solidFill>
                  <a:schemeClr val="accent6"/>
                </a:solidFill>
                <a:hlinkClick r:id="rId5"/>
              </a:rPr>
              <a:t>comments@redriverbridgeea.com</a:t>
            </a:r>
            <a:r>
              <a:rPr lang="en-US" sz="2000" b="1" dirty="0" smtClean="0">
                <a:solidFill>
                  <a:schemeClr val="accent6"/>
                </a:solidFill>
              </a:rPr>
              <a:t> or</a:t>
            </a:r>
          </a:p>
          <a:p>
            <a:pPr eaLnBrk="1" hangingPunct="1">
              <a:spcBef>
                <a:spcPct val="50000"/>
              </a:spcBef>
              <a:defRPr/>
            </a:pPr>
            <a:r>
              <a:rPr lang="en-US" sz="2000" b="1" dirty="0" smtClean="0">
                <a:solidFill>
                  <a:schemeClr val="accent6"/>
                </a:solidFill>
              </a:rPr>
              <a:t>By US Postal Service, postmarked by the deadline to:</a:t>
            </a:r>
          </a:p>
          <a:p>
            <a:pPr lvl="2" eaLnBrk="1" hangingPunct="1">
              <a:spcBef>
                <a:spcPct val="50000"/>
              </a:spcBef>
              <a:buFont typeface="Arial" pitchFamily="34" charset="0"/>
              <a:buNone/>
              <a:defRPr/>
            </a:pPr>
            <a:r>
              <a:rPr lang="en-US" sz="2000" b="1" dirty="0" smtClean="0">
                <a:solidFill>
                  <a:schemeClr val="accent6"/>
                </a:solidFill>
              </a:rPr>
              <a:t>Red River Bridge at Jimmie Davis Highway EA</a:t>
            </a:r>
          </a:p>
          <a:p>
            <a:pPr lvl="2" eaLnBrk="1" hangingPunct="1">
              <a:spcBef>
                <a:spcPct val="50000"/>
              </a:spcBef>
              <a:buFont typeface="Arial" pitchFamily="34" charset="0"/>
              <a:buNone/>
              <a:defRPr/>
            </a:pPr>
            <a:r>
              <a:rPr lang="en-US" sz="2000" b="1" dirty="0" smtClean="0">
                <a:solidFill>
                  <a:schemeClr val="accent6"/>
                </a:solidFill>
              </a:rPr>
              <a:t>P.O. Box 56845</a:t>
            </a:r>
          </a:p>
          <a:p>
            <a:pPr lvl="2" eaLnBrk="1" hangingPunct="1">
              <a:spcBef>
                <a:spcPct val="50000"/>
              </a:spcBef>
              <a:buFont typeface="Arial" pitchFamily="34" charset="0"/>
              <a:buNone/>
              <a:defRPr/>
            </a:pPr>
            <a:r>
              <a:rPr lang="en-US" sz="2000" b="1" dirty="0" smtClean="0">
                <a:solidFill>
                  <a:schemeClr val="accent6"/>
                </a:solidFill>
              </a:rPr>
              <a:t>New Orleans, LA 70156</a:t>
            </a:r>
          </a:p>
          <a:p>
            <a:pPr eaLnBrk="1" hangingPunct="1">
              <a:spcBef>
                <a:spcPct val="50000"/>
              </a:spcBef>
              <a:buFont typeface="Arial" pitchFamily="34" charset="0"/>
              <a:buNone/>
              <a:defRPr/>
            </a:pPr>
            <a:r>
              <a:rPr lang="en-US" sz="2000" b="1" dirty="0" smtClean="0">
                <a:solidFill>
                  <a:srgbClr val="004800"/>
                </a:solidFill>
              </a:rPr>
              <a:t>If you have questions -</a:t>
            </a:r>
          </a:p>
          <a:p>
            <a:pPr eaLnBrk="1" hangingPunct="1">
              <a:buFont typeface="Arial" pitchFamily="34" charset="0"/>
              <a:buChar char="-"/>
              <a:defRPr/>
            </a:pPr>
            <a:r>
              <a:rPr lang="en-US" sz="2000" b="1" dirty="0" smtClean="0">
                <a:solidFill>
                  <a:schemeClr val="accent6"/>
                </a:solidFill>
              </a:rPr>
              <a:t>Call 1 (877) 280-8774</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slow" advClick="0" advTm="51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4294967295"/>
          </p:nvPr>
        </p:nvSpPr>
        <p:spPr>
          <a:xfrm>
            <a:off x="457200" y="1143000"/>
            <a:ext cx="8229600" cy="2590800"/>
          </a:xfrm>
        </p:spPr>
        <p:txBody>
          <a:bodyPr/>
          <a:lstStyle/>
          <a:p>
            <a:pPr algn="ctr" eaLnBrk="1" hangingPunct="1">
              <a:buFont typeface="Arial" pitchFamily="34" charset="0"/>
              <a:buNone/>
            </a:pPr>
            <a:r>
              <a:rPr lang="en-US" altLang="en-US" sz="3200" b="1" dirty="0" smtClean="0">
                <a:solidFill>
                  <a:srgbClr val="FFFF66"/>
                </a:solidFill>
              </a:rPr>
              <a:t>Thank you for your interest in the </a:t>
            </a:r>
          </a:p>
          <a:p>
            <a:pPr algn="ctr" eaLnBrk="1" hangingPunct="1">
              <a:buFont typeface="Arial" pitchFamily="34" charset="0"/>
              <a:buNone/>
            </a:pPr>
            <a:r>
              <a:rPr lang="en-US" altLang="en-US" sz="3200" b="1" dirty="0" smtClean="0">
                <a:solidFill>
                  <a:srgbClr val="FFFF66"/>
                </a:solidFill>
              </a:rPr>
              <a:t>Jimmie Davis Bridge (LA 511) </a:t>
            </a:r>
          </a:p>
          <a:p>
            <a:pPr algn="ctr" eaLnBrk="1" hangingPunct="1">
              <a:buFont typeface="Arial" pitchFamily="34" charset="0"/>
              <a:buNone/>
            </a:pPr>
            <a:r>
              <a:rPr lang="en-US" altLang="en-US" sz="3200" b="1" dirty="0" smtClean="0">
                <a:solidFill>
                  <a:srgbClr val="FFFF66"/>
                </a:solidFill>
              </a:rPr>
              <a:t>Environmental Assessment</a:t>
            </a:r>
          </a:p>
        </p:txBody>
      </p:sp>
      <p:sp>
        <p:nvSpPr>
          <p:cNvPr id="46083" name="Rectangle 6"/>
          <p:cNvSpPr>
            <a:spLocks noChangeArrowheads="1"/>
          </p:cNvSpPr>
          <p:nvPr/>
        </p:nvSpPr>
        <p:spPr bwMode="auto">
          <a:xfrm>
            <a:off x="0" y="4572000"/>
            <a:ext cx="9144000" cy="2286000"/>
          </a:xfrm>
          <a:prstGeom prst="rect">
            <a:avLst/>
          </a:prstGeom>
          <a:solidFill>
            <a:schemeClr val="bg1">
              <a:lumMod val="20000"/>
              <a:lumOff val="80000"/>
            </a:schemeClr>
          </a:solidFill>
          <a:ln w="38100" algn="ctr">
            <a:solidFill>
              <a:srgbClr val="FFFF99"/>
            </a:solidFill>
            <a:miter lim="800000"/>
            <a:headEnd/>
            <a:tailEnd/>
          </a:ln>
        </p:spPr>
        <p:txBody>
          <a:bodyPr wrap="none" anchor="ct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buFont typeface="Arial" pitchFamily="34" charset="0"/>
              <a:buNone/>
              <a:defRPr/>
            </a:pPr>
            <a:r>
              <a:rPr lang="en-US" altLang="en-US" sz="2000" dirty="0" smtClean="0">
                <a:solidFill>
                  <a:srgbClr val="004800"/>
                </a:solidFill>
              </a:rPr>
              <a:t>Please visit the exhibits.  </a:t>
            </a:r>
          </a:p>
          <a:p>
            <a:pPr algn="ctr" eaLnBrk="1" hangingPunct="1">
              <a:spcBef>
                <a:spcPct val="15000"/>
              </a:spcBef>
              <a:buFont typeface="Arial" pitchFamily="34" charset="0"/>
              <a:buNone/>
              <a:defRPr/>
            </a:pPr>
            <a:r>
              <a:rPr lang="en-US" altLang="en-US" sz="2000" dirty="0" smtClean="0">
                <a:solidFill>
                  <a:srgbClr val="004800"/>
                </a:solidFill>
              </a:rPr>
              <a:t>The Project Team is available to speak with you about the project </a:t>
            </a:r>
          </a:p>
          <a:p>
            <a:pPr algn="ctr" eaLnBrk="1" hangingPunct="1">
              <a:spcBef>
                <a:spcPct val="15000"/>
              </a:spcBef>
              <a:buFont typeface="Arial" pitchFamily="34" charset="0"/>
              <a:buNone/>
              <a:defRPr/>
            </a:pPr>
            <a:r>
              <a:rPr lang="en-US" altLang="en-US" sz="2000" dirty="0" smtClean="0">
                <a:solidFill>
                  <a:srgbClr val="004800"/>
                </a:solidFill>
              </a:rPr>
              <a:t>and the Court Reporter is available to record your comments.</a:t>
            </a:r>
          </a:p>
        </p:txBody>
      </p:sp>
      <p:pic>
        <p:nvPicPr>
          <p:cNvPr id="2" name="E0F23154.wav">
            <a:hlinkClick r:id="" action="ppaction://media"/>
          </p:cNvPr>
          <p:cNvPicPr>
            <a:picLocks noChangeAspect="1"/>
          </p:cNvPicPr>
          <p:nvPr>
            <a:wavAudioFile r:embed="rId1" name="E0F2306B.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8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8"/>
          <p:cNvSpPr>
            <a:spLocks noChangeArrowheads="1"/>
          </p:cNvSpPr>
          <p:nvPr/>
        </p:nvSpPr>
        <p:spPr bwMode="auto">
          <a:xfrm>
            <a:off x="0" y="4572000"/>
            <a:ext cx="9144000" cy="2286000"/>
          </a:xfrm>
          <a:prstGeom prst="rect">
            <a:avLst/>
          </a:prstGeom>
          <a:solidFill>
            <a:schemeClr val="bg1">
              <a:lumMod val="20000"/>
              <a:lumOff val="80000"/>
            </a:schemeClr>
          </a:solidFill>
          <a:ln w="38100" algn="ctr">
            <a:solidFill>
              <a:srgbClr val="FFFF99"/>
            </a:solidFill>
            <a:miter lim="800000"/>
            <a:headEnd/>
            <a:tailEnd/>
          </a:ln>
        </p:spPr>
        <p:txBody>
          <a:bodyPr wrap="none" anchor="ct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a:lnSpc>
                <a:spcPct val="100000"/>
              </a:lnSpc>
              <a:spcBef>
                <a:spcPct val="0"/>
              </a:spcBef>
              <a:buFontTx/>
              <a:buNone/>
              <a:defRPr/>
            </a:pPr>
            <a:endParaRPr lang="en-US" altLang="en-US" sz="2000" dirty="0" smtClean="0">
              <a:solidFill>
                <a:srgbClr val="004800"/>
              </a:solidFill>
            </a:endParaRPr>
          </a:p>
        </p:txBody>
      </p:sp>
      <p:sp>
        <p:nvSpPr>
          <p:cNvPr id="48131" name="Rectangle 5"/>
          <p:cNvSpPr>
            <a:spLocks noChangeArrowheads="1"/>
          </p:cNvSpPr>
          <p:nvPr/>
        </p:nvSpPr>
        <p:spPr bwMode="auto">
          <a:xfrm>
            <a:off x="546100" y="2743200"/>
            <a:ext cx="8077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lnSpc>
                <a:spcPct val="100000"/>
              </a:lnSpc>
              <a:spcBef>
                <a:spcPct val="0"/>
              </a:spcBef>
              <a:buFontTx/>
              <a:buNone/>
            </a:pPr>
            <a:r>
              <a:rPr lang="en-US" altLang="en-US" sz="2800" b="0" dirty="0">
                <a:solidFill>
                  <a:srgbClr val="FFFF66"/>
                </a:solidFill>
              </a:rPr>
              <a:t>PUBLIC HEARING</a:t>
            </a:r>
          </a:p>
          <a:p>
            <a:pPr algn="ctr" eaLnBrk="1" hangingPunct="1">
              <a:lnSpc>
                <a:spcPct val="100000"/>
              </a:lnSpc>
              <a:spcBef>
                <a:spcPct val="0"/>
              </a:spcBef>
              <a:buFontTx/>
              <a:buNone/>
            </a:pPr>
            <a:r>
              <a:rPr lang="en-US" altLang="en-US" sz="2800" b="0" dirty="0">
                <a:solidFill>
                  <a:srgbClr val="FFFF66"/>
                </a:solidFill>
              </a:rPr>
              <a:t>May 14, 2015</a:t>
            </a:r>
          </a:p>
        </p:txBody>
      </p:sp>
      <p:sp>
        <p:nvSpPr>
          <p:cNvPr id="48132" name="Text Box 6"/>
          <p:cNvSpPr txBox="1">
            <a:spLocks noChangeArrowheads="1"/>
          </p:cNvSpPr>
          <p:nvPr/>
        </p:nvSpPr>
        <p:spPr bwMode="auto">
          <a:xfrm>
            <a:off x="609600" y="5272088"/>
            <a:ext cx="807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lnSpc>
                <a:spcPct val="100000"/>
              </a:lnSpc>
              <a:spcBef>
                <a:spcPct val="50000"/>
              </a:spcBef>
              <a:buFontTx/>
              <a:buNone/>
            </a:pPr>
            <a:r>
              <a:rPr lang="en-US" altLang="en-US" sz="2800" dirty="0">
                <a:solidFill>
                  <a:srgbClr val="004800"/>
                </a:solidFill>
              </a:rPr>
              <a:t>This Presentation will repeat every </a:t>
            </a:r>
            <a:r>
              <a:rPr lang="en-US" altLang="en-US" sz="2800" dirty="0" smtClean="0">
                <a:solidFill>
                  <a:srgbClr val="004800"/>
                </a:solidFill>
              </a:rPr>
              <a:t>30 </a:t>
            </a:r>
            <a:r>
              <a:rPr lang="en-US" altLang="en-US" sz="2800" dirty="0">
                <a:solidFill>
                  <a:srgbClr val="004800"/>
                </a:solidFill>
              </a:rPr>
              <a:t>minutes</a:t>
            </a:r>
          </a:p>
        </p:txBody>
      </p:sp>
      <p:sp>
        <p:nvSpPr>
          <p:cNvPr id="48133" name="Rectangle 11"/>
          <p:cNvSpPr>
            <a:spLocks noChangeArrowheads="1"/>
          </p:cNvSpPr>
          <p:nvPr/>
        </p:nvSpPr>
        <p:spPr bwMode="auto">
          <a:xfrm>
            <a:off x="520700" y="838200"/>
            <a:ext cx="8153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lnSpc>
                <a:spcPct val="100000"/>
              </a:lnSpc>
              <a:spcBef>
                <a:spcPct val="0"/>
              </a:spcBef>
              <a:buFontTx/>
              <a:buNone/>
            </a:pPr>
            <a:r>
              <a:rPr lang="en-US" altLang="en-US" sz="3600" dirty="0">
                <a:solidFill>
                  <a:srgbClr val="FFFF66"/>
                </a:solidFill>
              </a:rPr>
              <a:t>Jimmie Davis Bridge (LA 511)</a:t>
            </a:r>
          </a:p>
          <a:p>
            <a:pPr algn="ctr" eaLnBrk="1" hangingPunct="1">
              <a:lnSpc>
                <a:spcPct val="100000"/>
              </a:lnSpc>
              <a:spcBef>
                <a:spcPct val="0"/>
              </a:spcBef>
              <a:buFontTx/>
              <a:buNone/>
            </a:pPr>
            <a:r>
              <a:rPr lang="en-US" altLang="en-US" sz="3600" dirty="0">
                <a:solidFill>
                  <a:srgbClr val="FFFF66"/>
                </a:solidFill>
              </a:rPr>
              <a:t>Environmental Assessment</a:t>
            </a:r>
          </a:p>
        </p:txBody>
      </p:sp>
      <p:pic>
        <p:nvPicPr>
          <p:cNvPr id="2" name="EFF63154.wav">
            <a:hlinkClick r:id="" action="ppaction://media"/>
          </p:cNvPr>
          <p:cNvPicPr>
            <a:picLocks noChangeAspect="1"/>
          </p:cNvPicPr>
          <p:nvPr>
            <a:wavAudioFile r:embed="rId1" name="EFF6DFAC.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1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3619500" y="1371600"/>
            <a:ext cx="2057400" cy="2057400"/>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3399"/>
              </a:solidFill>
              <a:effectLst/>
              <a:latin typeface="Arial" charset="0"/>
            </a:endParaRPr>
          </a:p>
        </p:txBody>
      </p:sp>
      <p:sp>
        <p:nvSpPr>
          <p:cNvPr id="12" name="Rectangle 8"/>
          <p:cNvSpPr>
            <a:spLocks noChangeArrowheads="1"/>
          </p:cNvSpPr>
          <p:nvPr/>
        </p:nvSpPr>
        <p:spPr bwMode="auto">
          <a:xfrm>
            <a:off x="0" y="4572000"/>
            <a:ext cx="9144000" cy="2286000"/>
          </a:xfrm>
          <a:prstGeom prst="rect">
            <a:avLst/>
          </a:prstGeom>
          <a:solidFill>
            <a:schemeClr val="bg1">
              <a:lumMod val="20000"/>
              <a:lumOff val="80000"/>
            </a:schemeClr>
          </a:solidFill>
          <a:ln w="38100" algn="ctr">
            <a:solidFill>
              <a:srgbClr val="FFFF99"/>
            </a:solidFill>
            <a:miter lim="800000"/>
            <a:headEnd/>
            <a:tailEnd/>
          </a:ln>
        </p:spPr>
        <p:txBody>
          <a:bodyPr wrap="none" anchor="ct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a:lnSpc>
                <a:spcPct val="100000"/>
              </a:lnSpc>
              <a:spcBef>
                <a:spcPct val="0"/>
              </a:spcBef>
              <a:buFontTx/>
              <a:buNone/>
              <a:defRPr/>
            </a:pPr>
            <a:endParaRPr lang="en-US" altLang="en-US" sz="2000" dirty="0" smtClean="0">
              <a:solidFill>
                <a:srgbClr val="004800"/>
              </a:solidFill>
            </a:endParaRPr>
          </a:p>
        </p:txBody>
      </p:sp>
      <p:sp>
        <p:nvSpPr>
          <p:cNvPr id="13" name="Text Box 6"/>
          <p:cNvSpPr txBox="1">
            <a:spLocks noChangeArrowheads="1"/>
          </p:cNvSpPr>
          <p:nvPr/>
        </p:nvSpPr>
        <p:spPr bwMode="auto">
          <a:xfrm>
            <a:off x="609600" y="5272088"/>
            <a:ext cx="807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90000"/>
              </a:lnSpc>
              <a:spcBef>
                <a:spcPct val="55000"/>
              </a:spcBef>
              <a:buFont typeface="Arial" pitchFamily="34" charset="0"/>
              <a:buChar char="–"/>
              <a:defRPr sz="2400">
                <a:solidFill>
                  <a:schemeClr val="tx1"/>
                </a:solidFill>
                <a:latin typeface="Arial" pitchFamily="34" charset="0"/>
              </a:defRPr>
            </a:lvl1pPr>
            <a:lvl2pPr marL="742950" indent="-285750" algn="l">
              <a:spcBef>
                <a:spcPct val="20000"/>
              </a:spcBef>
              <a:buSzPct val="130000"/>
              <a:buChar char="•"/>
              <a:defRPr sz="2000">
                <a:solidFill>
                  <a:schemeClr val="tx1"/>
                </a:solidFill>
                <a:latin typeface="Arial" pitchFamily="34" charset="0"/>
              </a:defRPr>
            </a:lvl2pPr>
            <a:lvl3pPr marL="1143000" indent="-228600" algn="l">
              <a:spcBef>
                <a:spcPct val="20000"/>
              </a:spcBef>
              <a:buFont typeface="Wingdings" pitchFamily="2" charset="2"/>
              <a:buChar char="§"/>
              <a:defRPr>
                <a:solidFill>
                  <a:schemeClr val="tx1"/>
                </a:solidFill>
                <a:latin typeface="Arial" pitchFamily="34" charset="0"/>
              </a:defRPr>
            </a:lvl3pPr>
            <a:lvl4pPr marL="1600200" indent="-228600" algn="l">
              <a:spcBef>
                <a:spcPct val="20000"/>
              </a:spcBef>
              <a:buChar char="–"/>
              <a:defRPr sz="1600">
                <a:solidFill>
                  <a:schemeClr val="tx1"/>
                </a:solidFill>
                <a:latin typeface="Arial" pitchFamily="34" charset="0"/>
              </a:defRPr>
            </a:lvl4pPr>
            <a:lvl5pPr marL="2057400" indent="-228600" algn="l">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lnSpc>
                <a:spcPct val="100000"/>
              </a:lnSpc>
              <a:spcBef>
                <a:spcPct val="50000"/>
              </a:spcBef>
              <a:buFontTx/>
              <a:buNone/>
            </a:pPr>
            <a:r>
              <a:rPr lang="en-US" altLang="en-US" sz="2800" dirty="0" smtClean="0">
                <a:solidFill>
                  <a:srgbClr val="004800"/>
                </a:solidFill>
              </a:rPr>
              <a:t>Until next presentation</a:t>
            </a:r>
            <a:endParaRPr lang="en-US" altLang="en-US" sz="2800" dirty="0">
              <a:solidFill>
                <a:srgbClr val="004800"/>
              </a:solidFill>
            </a:endParaRPr>
          </a:p>
        </p:txBody>
      </p:sp>
      <p:pic>
        <p:nvPicPr>
          <p:cNvPr id="4" name="Jazz_Bossa_22sec_loo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3" name="Oval 2"/>
          <p:cNvSpPr/>
          <p:nvPr/>
        </p:nvSpPr>
        <p:spPr bwMode="auto">
          <a:xfrm>
            <a:off x="4171950" y="1924050"/>
            <a:ext cx="952500" cy="952500"/>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rgbClr val="003399"/>
                </a:solidFill>
                <a:latin typeface="Arial" charset="0"/>
              </a:rPr>
              <a:t>1</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solidFill>
                  <a:srgbClr val="003399"/>
                </a:solidFill>
                <a:latin typeface="Arial" charset="0"/>
              </a:rPr>
              <a:t>Minute</a:t>
            </a:r>
            <a:endParaRPr kumimoji="0" lang="en-US" sz="1200" b="1" i="0" u="none" strike="noStrike" cap="none" normalizeH="0" dirty="0" smtClean="0">
              <a:ln>
                <a:noFill/>
              </a:ln>
              <a:solidFill>
                <a:srgbClr val="003399"/>
              </a:solidFill>
              <a:effectLst/>
              <a:latin typeface="Arial" charset="0"/>
            </a:endParaRPr>
          </a:p>
        </p:txBody>
      </p:sp>
      <p:sp>
        <p:nvSpPr>
          <p:cNvPr id="9" name="Oval 8"/>
          <p:cNvSpPr/>
          <p:nvPr/>
        </p:nvSpPr>
        <p:spPr bwMode="auto">
          <a:xfrm>
            <a:off x="4171950" y="1924050"/>
            <a:ext cx="952500" cy="952500"/>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r>
              <a:rPr lang="en-US" sz="2000" dirty="0">
                <a:solidFill>
                  <a:srgbClr val="003399"/>
                </a:solidFill>
                <a:latin typeface="Arial" charset="0"/>
              </a:rPr>
              <a:t>2</a:t>
            </a:r>
          </a:p>
          <a:p>
            <a:r>
              <a:rPr lang="en-US" sz="1200" dirty="0" smtClean="0">
                <a:solidFill>
                  <a:srgbClr val="003399"/>
                </a:solidFill>
                <a:latin typeface="Arial" charset="0"/>
              </a:rPr>
              <a:t>Minutes</a:t>
            </a:r>
            <a:endParaRPr lang="en-US" sz="1200" dirty="0">
              <a:solidFill>
                <a:srgbClr val="003399"/>
              </a:solidFill>
              <a:latin typeface="Arial" charset="0"/>
            </a:endParaRPr>
          </a:p>
        </p:txBody>
      </p:sp>
      <p:sp>
        <p:nvSpPr>
          <p:cNvPr id="8" name="Oval 7"/>
          <p:cNvSpPr/>
          <p:nvPr/>
        </p:nvSpPr>
        <p:spPr bwMode="auto">
          <a:xfrm>
            <a:off x="4171950" y="1924050"/>
            <a:ext cx="952500" cy="952500"/>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r>
              <a:rPr lang="en-US" sz="2000" dirty="0" smtClean="0">
                <a:solidFill>
                  <a:srgbClr val="003399"/>
                </a:solidFill>
                <a:latin typeface="Arial" charset="0"/>
              </a:rPr>
              <a:t>3</a:t>
            </a:r>
            <a:endParaRPr lang="en-US" sz="2000" dirty="0">
              <a:solidFill>
                <a:srgbClr val="003399"/>
              </a:solidFill>
              <a:latin typeface="Arial" charset="0"/>
            </a:endParaRPr>
          </a:p>
          <a:p>
            <a:r>
              <a:rPr lang="en-US" sz="1200" dirty="0" smtClean="0">
                <a:solidFill>
                  <a:srgbClr val="003399"/>
                </a:solidFill>
                <a:latin typeface="Arial" charset="0"/>
              </a:rPr>
              <a:t>Minutes</a:t>
            </a:r>
            <a:endParaRPr lang="en-US" sz="1200" dirty="0">
              <a:solidFill>
                <a:srgbClr val="003399"/>
              </a:solidFill>
              <a:latin typeface="Arial" charset="0"/>
            </a:endParaRPr>
          </a:p>
        </p:txBody>
      </p:sp>
      <p:sp>
        <p:nvSpPr>
          <p:cNvPr id="7" name="Oval 6"/>
          <p:cNvSpPr/>
          <p:nvPr/>
        </p:nvSpPr>
        <p:spPr bwMode="auto">
          <a:xfrm>
            <a:off x="4171950" y="1924050"/>
            <a:ext cx="952500" cy="952500"/>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r>
              <a:rPr lang="en-US" sz="2000" dirty="0" smtClean="0">
                <a:solidFill>
                  <a:srgbClr val="003399"/>
                </a:solidFill>
                <a:latin typeface="Arial" charset="0"/>
              </a:rPr>
              <a:t>4</a:t>
            </a:r>
            <a:endParaRPr lang="en-US" sz="2000" dirty="0">
              <a:solidFill>
                <a:srgbClr val="003399"/>
              </a:solidFill>
              <a:latin typeface="Arial" charset="0"/>
            </a:endParaRPr>
          </a:p>
          <a:p>
            <a:r>
              <a:rPr lang="en-US" sz="1100" dirty="0" smtClean="0">
                <a:solidFill>
                  <a:srgbClr val="003399"/>
                </a:solidFill>
                <a:latin typeface="Arial" charset="0"/>
              </a:rPr>
              <a:t>Minutes</a:t>
            </a:r>
            <a:endParaRPr lang="en-US" sz="1100" dirty="0">
              <a:solidFill>
                <a:srgbClr val="003399"/>
              </a:solidFill>
              <a:latin typeface="Arial" charset="0"/>
            </a:endParaRPr>
          </a:p>
        </p:txBody>
      </p:sp>
      <p:sp>
        <p:nvSpPr>
          <p:cNvPr id="6" name="Oval 5"/>
          <p:cNvSpPr/>
          <p:nvPr/>
        </p:nvSpPr>
        <p:spPr bwMode="auto">
          <a:xfrm>
            <a:off x="4171950" y="1924050"/>
            <a:ext cx="952500" cy="952500"/>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r>
              <a:rPr lang="en-US" sz="2000" dirty="0" smtClean="0">
                <a:solidFill>
                  <a:srgbClr val="003399"/>
                </a:solidFill>
                <a:latin typeface="Arial" charset="0"/>
              </a:rPr>
              <a:t>5</a:t>
            </a:r>
            <a:endParaRPr lang="en-US" sz="2000" dirty="0">
              <a:solidFill>
                <a:srgbClr val="003399"/>
              </a:solidFill>
              <a:latin typeface="Arial" charset="0"/>
            </a:endParaRPr>
          </a:p>
          <a:p>
            <a:r>
              <a:rPr lang="en-US" sz="1100" dirty="0" smtClean="0">
                <a:solidFill>
                  <a:srgbClr val="003399"/>
                </a:solidFill>
                <a:latin typeface="Arial" charset="0"/>
              </a:rPr>
              <a:t>Minutes</a:t>
            </a:r>
            <a:endParaRPr lang="en-US" sz="1100" dirty="0">
              <a:solidFill>
                <a:srgbClr val="003399"/>
              </a:solidFill>
              <a:latin typeface="Arial" charset="0"/>
            </a:endParaRPr>
          </a:p>
        </p:txBody>
      </p:sp>
    </p:spTree>
    <p:extLst>
      <p:ext uri="{BB962C8B-B14F-4D97-AF65-F5344CB8AC3E}">
        <p14:creationId xmlns:p14="http://schemas.microsoft.com/office/powerpoint/2010/main" val="816580973"/>
      </p:ext>
    </p:extLst>
  </p:cSld>
  <p:clrMapOvr>
    <a:masterClrMapping/>
  </p:clrMapOvr>
  <p:transition spd="slow" advClick="0" advTm="257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69" fill="hold"/>
                                        <p:tgtEl>
                                          <p:spTgt spid="4"/>
                                        </p:tgtEl>
                                      </p:cBhvr>
                                    </p:cmd>
                                  </p:childTnLst>
                                </p:cTn>
                              </p:par>
                              <p:par>
                                <p:cTn id="7" presetID="1" presetClass="exit" presetSubtype="0" fill="hold" grpId="0" nodeType="withEffect">
                                  <p:stCondLst>
                                    <p:cond delay="17000"/>
                                  </p:stCondLst>
                                  <p:childTnLst>
                                    <p:set>
                                      <p:cBhvr>
                                        <p:cTn id="8" dur="1" fill="hold">
                                          <p:stCondLst>
                                            <p:cond delay="0"/>
                                          </p:stCondLst>
                                        </p:cTn>
                                        <p:tgtEl>
                                          <p:spTgt spid="6"/>
                                        </p:tgtEl>
                                        <p:attrNameLst>
                                          <p:attrName>style.visibility</p:attrName>
                                        </p:attrNameLst>
                                      </p:cBhvr>
                                      <p:to>
                                        <p:strVal val="hidden"/>
                                      </p:to>
                                    </p:set>
                                  </p:childTnLst>
                                </p:cTn>
                              </p:par>
                            </p:childTnLst>
                          </p:cTn>
                        </p:par>
                        <p:par>
                          <p:cTn id="9" fill="hold">
                            <p:stCondLst>
                              <p:cond delay="22569"/>
                            </p:stCondLst>
                            <p:childTnLst>
                              <p:par>
                                <p:cTn id="10" presetID="1" presetClass="exit" presetSubtype="0" fill="hold" grpId="0" nodeType="afterEffect">
                                  <p:stCondLst>
                                    <p:cond delay="60000"/>
                                  </p:stCondLst>
                                  <p:childTnLst>
                                    <p:set>
                                      <p:cBhvr>
                                        <p:cTn id="11" dur="1" fill="hold">
                                          <p:stCondLst>
                                            <p:cond delay="0"/>
                                          </p:stCondLst>
                                        </p:cTn>
                                        <p:tgtEl>
                                          <p:spTgt spid="7"/>
                                        </p:tgtEl>
                                        <p:attrNameLst>
                                          <p:attrName>style.visibility</p:attrName>
                                        </p:attrNameLst>
                                      </p:cBhvr>
                                      <p:to>
                                        <p:strVal val="hidden"/>
                                      </p:to>
                                    </p:set>
                                  </p:childTnLst>
                                </p:cTn>
                              </p:par>
                            </p:childTnLst>
                          </p:cTn>
                        </p:par>
                        <p:par>
                          <p:cTn id="12" fill="hold">
                            <p:stCondLst>
                              <p:cond delay="82569"/>
                            </p:stCondLst>
                            <p:childTnLst>
                              <p:par>
                                <p:cTn id="13" presetID="1" presetClass="exit" presetSubtype="0" fill="hold" grpId="0" nodeType="afterEffect">
                                  <p:stCondLst>
                                    <p:cond delay="6000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142569"/>
                            </p:stCondLst>
                            <p:childTnLst>
                              <p:par>
                                <p:cTn id="16" presetID="1" presetClass="exit" presetSubtype="0" fill="hold" grpId="0" nodeType="afterEffect">
                                  <p:stCondLst>
                                    <p:cond delay="6000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202569"/>
                            </p:stCondLst>
                            <p:childTnLst>
                              <p:par>
                                <p:cTn id="19" presetID="1" presetClass="exit" presetSubtype="0" fill="hold" grpId="0" nodeType="afterEffect">
                                  <p:stCondLst>
                                    <p:cond delay="6000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repeatCount="indefinite" fill="hold" display="0">
                  <p:stCondLst>
                    <p:cond delay="indefinite"/>
                  </p:stCondLst>
                  <p:endCondLst>
                    <p:cond evt="onStopAudio" delay="0">
                      <p:tgtEl>
                        <p:sldTgt/>
                      </p:tgtEl>
                    </p:cond>
                  </p:endCondLst>
                </p:cTn>
                <p:tgtEl>
                  <p:spTgt spid="4"/>
                </p:tgtEl>
              </p:cMediaNode>
            </p:audio>
          </p:childTnLst>
        </p:cTn>
      </p:par>
    </p:tnLst>
    <p:bldLst>
      <p:bldP spid="3" grpId="0" animBg="1"/>
      <p:bldP spid="9" grpId="0" animBg="1"/>
      <p:bldP spid="8" grpId="0" animBg="1"/>
      <p:bldP spid="7"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3"/>
          <p:cNvSpPr>
            <a:spLocks noChangeShapeType="1"/>
          </p:cNvSpPr>
          <p:nvPr/>
        </p:nvSpPr>
        <p:spPr bwMode="auto">
          <a:xfrm>
            <a:off x="1066800" y="24384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171" name="Rectangle 6"/>
          <p:cNvSpPr>
            <a:spLocks noGrp="1" noChangeArrowheads="1"/>
          </p:cNvSpPr>
          <p:nvPr>
            <p:ph type="title"/>
          </p:nvPr>
        </p:nvSpPr>
        <p:spPr>
          <a:noFill/>
        </p:spPr>
        <p:txBody>
          <a:bodyPr/>
          <a:lstStyle/>
          <a:p>
            <a:pPr eaLnBrk="1" hangingPunct="1"/>
            <a:r>
              <a:rPr lang="en-US" altLang="en-US" dirty="0" smtClean="0"/>
              <a:t>Project Area</a:t>
            </a:r>
          </a:p>
        </p:txBody>
      </p:sp>
      <p:pic>
        <p:nvPicPr>
          <p:cNvPr id="7172" name="Picture 1"/>
          <p:cNvPicPr>
            <a:picLocks noChangeAspect="1"/>
          </p:cNvPicPr>
          <p:nvPr/>
        </p:nvPicPr>
        <p:blipFill>
          <a:blip r:embed="rId4">
            <a:extLst>
              <a:ext uri="{28A0092B-C50C-407E-A947-70E740481C1C}">
                <a14:useLocalDpi xmlns:a14="http://schemas.microsoft.com/office/drawing/2010/main" val="0"/>
              </a:ext>
            </a:extLst>
          </a:blip>
          <a:srcRect l="26070" t="32224" r="29897" b="27238"/>
          <a:stretch>
            <a:fillRect/>
          </a:stretch>
        </p:blipFill>
        <p:spPr bwMode="auto">
          <a:xfrm>
            <a:off x="614363" y="1295400"/>
            <a:ext cx="7691437"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B4A2670.wav">
            <a:hlinkClick r:id="" action="ppaction://media"/>
          </p:cNvPr>
          <p:cNvPicPr>
            <a:picLocks noChangeAspect="1"/>
          </p:cNvPicPr>
          <p:nvPr>
            <a:wavAudioFile r:embed="rId1" name="2B4A7FC3.wav"/>
          </p:nvPr>
        </p:nvPicPr>
        <p:blipFill>
          <a:blip r:embed="rId5">
            <a:extLst>
              <a:ext uri="{28A0092B-C50C-407E-A947-70E740481C1C}">
                <a14:useLocalDpi xmlns:a14="http://schemas.microsoft.com/office/drawing/2010/main" val="0"/>
              </a:ext>
            </a:extLst>
          </a:blip>
          <a:srcRect/>
          <a:stretch>
            <a:fillRect/>
          </a:stretch>
        </p:blipFill>
        <p:spPr bwMode="auto">
          <a:xfrm>
            <a:off x="4267200" y="3114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8000">
        <p:cover/>
      </p:transition>
    </mc:Choice>
    <mc:Fallback xmlns="">
      <p:transition advClick="0" advTm="18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smtClean="0">
                <a:solidFill>
                  <a:srgbClr val="FFFF00"/>
                </a:solidFill>
              </a:rPr>
              <a:t>Purpose and Need</a:t>
            </a:r>
          </a:p>
        </p:txBody>
      </p:sp>
      <p:sp>
        <p:nvSpPr>
          <p:cNvPr id="8195" name="Rectangle 3"/>
          <p:cNvSpPr>
            <a:spLocks noGrp="1" noChangeArrowheads="1"/>
          </p:cNvSpPr>
          <p:nvPr>
            <p:ph type="body" idx="1"/>
          </p:nvPr>
        </p:nvSpPr>
        <p:spPr/>
        <p:txBody>
          <a:bodyPr/>
          <a:lstStyle/>
          <a:p>
            <a:pPr>
              <a:buFont typeface="Arial" charset="0"/>
              <a:buNone/>
              <a:defRPr/>
            </a:pPr>
            <a:r>
              <a:rPr lang="en-US" altLang="en-US" b="1" dirty="0" smtClean="0"/>
              <a:t>Project Purpose</a:t>
            </a:r>
          </a:p>
          <a:p>
            <a:pPr>
              <a:buFont typeface="Arial" charset="0"/>
              <a:buNone/>
              <a:defRPr/>
            </a:pPr>
            <a:endParaRPr lang="en-US" altLang="en-US" dirty="0" smtClean="0"/>
          </a:p>
          <a:p>
            <a:pPr>
              <a:spcBef>
                <a:spcPct val="0"/>
              </a:spcBef>
              <a:buFont typeface="Arial" charset="0"/>
              <a:buNone/>
              <a:defRPr/>
            </a:pPr>
            <a:r>
              <a:rPr lang="en-US" altLang="en-US" sz="2800" dirty="0" smtClean="0"/>
              <a:t>The purpose of the proposed action is </a:t>
            </a:r>
          </a:p>
          <a:p>
            <a:pPr>
              <a:spcBef>
                <a:spcPct val="0"/>
              </a:spcBef>
              <a:buFont typeface="Arial" charset="0"/>
              <a:buNone/>
              <a:defRPr/>
            </a:pPr>
            <a:endParaRPr lang="en-US" altLang="en-US" sz="2800" dirty="0" smtClean="0"/>
          </a:p>
          <a:p>
            <a:pPr>
              <a:lnSpc>
                <a:spcPct val="100000"/>
              </a:lnSpc>
              <a:spcBef>
                <a:spcPct val="0"/>
              </a:spcBef>
              <a:buFont typeface="Arial" pitchFamily="34" charset="0"/>
              <a:buChar char="•"/>
              <a:defRPr/>
            </a:pPr>
            <a:r>
              <a:rPr lang="en-US" altLang="en-US" sz="2800" dirty="0" smtClean="0"/>
              <a:t>to increase the vehicle capacity of the crossing of the Red River at Jimmie Davis Highway (LA 511); </a:t>
            </a:r>
          </a:p>
          <a:p>
            <a:pPr>
              <a:lnSpc>
                <a:spcPct val="100000"/>
              </a:lnSpc>
              <a:spcBef>
                <a:spcPct val="0"/>
              </a:spcBef>
              <a:buFont typeface="Arial" pitchFamily="34" charset="0"/>
              <a:buChar char="•"/>
              <a:defRPr/>
            </a:pPr>
            <a:r>
              <a:rPr lang="en-US" altLang="en-US" sz="2800" dirty="0" smtClean="0"/>
              <a:t>to provide a safe river crossing for bicycles and pedestrians; and </a:t>
            </a:r>
          </a:p>
          <a:p>
            <a:pPr>
              <a:lnSpc>
                <a:spcPct val="100000"/>
              </a:lnSpc>
              <a:spcBef>
                <a:spcPct val="0"/>
              </a:spcBef>
              <a:buFont typeface="Arial" pitchFamily="34" charset="0"/>
              <a:buChar char="•"/>
              <a:defRPr/>
            </a:pPr>
            <a:r>
              <a:rPr lang="en-US" altLang="en-US" sz="2800" dirty="0" smtClean="0"/>
              <a:t>to replace, or extend the life of, an aging bridge structure.</a:t>
            </a:r>
          </a:p>
          <a:p>
            <a:pPr marL="0" indent="0">
              <a:spcBef>
                <a:spcPct val="0"/>
              </a:spcBef>
              <a:buFont typeface="Arial" charset="0"/>
              <a:buNone/>
              <a:defRPr/>
            </a:pPr>
            <a:endParaRPr lang="en-US" altLang="en-US" dirty="0" smtClean="0"/>
          </a:p>
          <a:p>
            <a:pPr>
              <a:buFont typeface="Arial" charset="0"/>
              <a:buChar char="–"/>
              <a:defRPr/>
            </a:pPr>
            <a:endParaRPr lang="en-US" altLang="en-US" dirty="0" smtClean="0"/>
          </a:p>
          <a:p>
            <a:pPr>
              <a:buFont typeface="Arial" charset="0"/>
              <a:buChar char="–"/>
              <a:defRPr/>
            </a:pPr>
            <a:endParaRPr lang="en-US" altLang="en-US" dirty="0" smtClean="0"/>
          </a:p>
          <a:p>
            <a:pPr>
              <a:buFont typeface="Arial" charset="0"/>
              <a:buChar char="–"/>
              <a:defRPr/>
            </a:pPr>
            <a:endParaRPr lang="en-US" altLang="en-US" dirty="0" smtClean="0"/>
          </a:p>
          <a:p>
            <a:pPr>
              <a:buFont typeface="Arial" charset="0"/>
              <a:buChar char="–"/>
              <a:defRPr/>
            </a:pPr>
            <a:endParaRPr lang="en-US" altLang="en-US" dirty="0" smtClean="0"/>
          </a:p>
          <a:p>
            <a:pPr>
              <a:buFont typeface="Arial" charset="0"/>
              <a:buNone/>
              <a:defRPr/>
            </a:pPr>
            <a:endParaRPr lang="en-US" altLang="en-US" dirty="0" smtClean="0"/>
          </a:p>
          <a:p>
            <a:pPr eaLnBrk="1" hangingPunct="1">
              <a:buFont typeface="Arial" charset="0"/>
              <a:buChar char="–"/>
              <a:defRPr/>
            </a:pPr>
            <a:endParaRPr lang="en-US" altLang="en-US"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Click="0" advTm="2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smtClean="0"/>
              <a:t>Need for Relief of Traffic Congestion</a:t>
            </a:r>
          </a:p>
        </p:txBody>
      </p:sp>
      <p:pic>
        <p:nvPicPr>
          <p:cNvPr id="9219"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063625" y="4035425"/>
            <a:ext cx="6940550" cy="2613025"/>
          </a:xfrm>
        </p:spPr>
      </p:pic>
      <p:sp>
        <p:nvSpPr>
          <p:cNvPr id="5" name="Rectangle 4"/>
          <p:cNvSpPr/>
          <p:nvPr/>
        </p:nvSpPr>
        <p:spPr>
          <a:xfrm>
            <a:off x="342900" y="1219200"/>
            <a:ext cx="8382000" cy="2835275"/>
          </a:xfrm>
          <a:prstGeom prst="rect">
            <a:avLst/>
          </a:prstGeom>
        </p:spPr>
        <p:txBody>
          <a:bodyPr>
            <a:spAutoFit/>
          </a:bodyPr>
          <a:lstStyle/>
          <a:p>
            <a:pPr algn="just">
              <a:lnSpc>
                <a:spcPct val="90000"/>
              </a:lnSpc>
              <a:spcBef>
                <a:spcPts val="600"/>
              </a:spcBef>
              <a:defRPr/>
            </a:pPr>
            <a:r>
              <a:rPr lang="en-US" altLang="en-US" sz="2200" b="0" kern="0" dirty="0">
                <a:solidFill>
                  <a:srgbClr val="FFFFFF"/>
                </a:solidFill>
                <a:latin typeface="Arial"/>
                <a:cs typeface="Times New Roman" pitchFamily="18" charset="0"/>
              </a:rPr>
              <a:t>The existing bridge is a capacity constraint on the LA 511 corridor because it is a two lane link in a 5-lane roadway extending 5.35 miles from LA 523 to Barksdale Boulevard.  In addition, Average Daily Traffic (ADT) is expected to increase from 27,955 in 2013 to 36,780 in 2036.  </a:t>
            </a:r>
          </a:p>
          <a:p>
            <a:pPr algn="just">
              <a:lnSpc>
                <a:spcPct val="90000"/>
              </a:lnSpc>
              <a:defRPr/>
            </a:pPr>
            <a:endParaRPr lang="en-US" altLang="en-US" sz="2200" b="0" kern="0" dirty="0">
              <a:solidFill>
                <a:srgbClr val="FFFFFF"/>
              </a:solidFill>
              <a:latin typeface="Arial"/>
              <a:cs typeface="Times New Roman" pitchFamily="18" charset="0"/>
            </a:endParaRPr>
          </a:p>
          <a:p>
            <a:pPr algn="just">
              <a:lnSpc>
                <a:spcPct val="90000"/>
              </a:lnSpc>
              <a:defRPr/>
            </a:pPr>
            <a:r>
              <a:rPr lang="en-US" altLang="en-US" sz="2200" b="0" kern="0" dirty="0">
                <a:solidFill>
                  <a:srgbClr val="FFFFFF"/>
                </a:solidFill>
                <a:latin typeface="Arial"/>
                <a:cs typeface="Times New Roman" pitchFamily="18" charset="0"/>
              </a:rPr>
              <a:t>On the next slide, the Level of Service (LOS), a qualitative measure of   traffic is discussed.  This table explains what each letter indicates.</a:t>
            </a:r>
          </a:p>
        </p:txBody>
      </p:sp>
      <p:pic>
        <p:nvPicPr>
          <p:cNvPr id="2" name="1CDE2686.wav">
            <a:hlinkClick r:id="" action="ppaction://media"/>
          </p:cNvPr>
          <p:cNvPicPr>
            <a:picLocks noChangeAspect="1"/>
          </p:cNvPicPr>
          <p:nvPr>
            <a:wavAudioFile r:embed="rId1" name="1CDE936B.wav"/>
          </p:nvPr>
        </p:nvPicPr>
        <p:blipFill>
          <a:blip r:embed="rId5">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5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
                                  </p:stCondLst>
                                  <p:childTnLst>
                                    <p:cmd type="call" cmd="playFrom(0.0)">
                                      <p:cBhvr>
                                        <p:cTn id="6" dur="48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smtClean="0"/>
              <a:t>Need for Relief of Traffic Congestion</a:t>
            </a:r>
          </a:p>
        </p:txBody>
      </p:sp>
      <p:sp>
        <p:nvSpPr>
          <p:cNvPr id="10243" name="Content Placeholder 2"/>
          <p:cNvSpPr>
            <a:spLocks noGrp="1"/>
          </p:cNvSpPr>
          <p:nvPr>
            <p:ph idx="1"/>
          </p:nvPr>
        </p:nvSpPr>
        <p:spPr>
          <a:xfrm>
            <a:off x="304800" y="1295400"/>
            <a:ext cx="8534400" cy="4787900"/>
          </a:xfrm>
        </p:spPr>
        <p:txBody>
          <a:bodyPr lIns="0" rIns="0"/>
          <a:lstStyle/>
          <a:p>
            <a:pPr marL="0" indent="0" algn="just">
              <a:spcBef>
                <a:spcPct val="0"/>
              </a:spcBef>
              <a:buFont typeface="Arial" pitchFamily="34" charset="0"/>
              <a:buNone/>
              <a:defRPr/>
            </a:pPr>
            <a:r>
              <a:rPr lang="en-US" altLang="en-US" sz="2200" dirty="0" smtClean="0">
                <a:cs typeface="Times New Roman" pitchFamily="18" charset="0"/>
              </a:rPr>
              <a:t>In 2013, the Level of Service </a:t>
            </a:r>
            <a:r>
              <a:rPr lang="en-US" altLang="en-US" sz="2200" dirty="0" smtClean="0">
                <a:solidFill>
                  <a:srgbClr val="FFFFFF"/>
                </a:solidFill>
                <a:cs typeface="Times New Roman" pitchFamily="18" charset="0"/>
              </a:rPr>
              <a:t>in both directions </a:t>
            </a:r>
            <a:r>
              <a:rPr lang="en-US" altLang="en-US" sz="2200" dirty="0" smtClean="0">
                <a:cs typeface="Times New Roman" pitchFamily="18" charset="0"/>
              </a:rPr>
              <a:t>was </a:t>
            </a:r>
          </a:p>
          <a:p>
            <a:pPr algn="just">
              <a:spcBef>
                <a:spcPct val="0"/>
              </a:spcBef>
              <a:defRPr/>
            </a:pPr>
            <a:r>
              <a:rPr lang="en-US" altLang="en-US" sz="2200" dirty="0" smtClean="0">
                <a:cs typeface="Times New Roman" pitchFamily="18" charset="0"/>
              </a:rPr>
              <a:t>LOS F during the AM peak and </a:t>
            </a:r>
          </a:p>
          <a:p>
            <a:pPr algn="just">
              <a:spcBef>
                <a:spcPct val="0"/>
              </a:spcBef>
              <a:defRPr/>
            </a:pPr>
            <a:r>
              <a:rPr lang="en-US" altLang="en-US" sz="2200" dirty="0" smtClean="0">
                <a:cs typeface="Times New Roman" pitchFamily="18" charset="0"/>
              </a:rPr>
              <a:t>LOS E during the PM peak.  </a:t>
            </a:r>
          </a:p>
          <a:p>
            <a:pPr marL="0" indent="0" algn="just">
              <a:spcBef>
                <a:spcPct val="0"/>
              </a:spcBef>
              <a:buFont typeface="Arial" pitchFamily="34" charset="0"/>
              <a:buNone/>
              <a:defRPr/>
            </a:pPr>
            <a:endParaRPr lang="en-US" altLang="en-US" sz="2200" dirty="0">
              <a:cs typeface="Times New Roman" pitchFamily="18" charset="0"/>
            </a:endParaRPr>
          </a:p>
          <a:p>
            <a:pPr marL="0" indent="0" algn="just">
              <a:spcBef>
                <a:spcPct val="0"/>
              </a:spcBef>
              <a:buFont typeface="Arial" pitchFamily="34" charset="0"/>
              <a:buNone/>
              <a:defRPr/>
            </a:pPr>
            <a:r>
              <a:rPr lang="en-US" altLang="en-US" sz="2200" dirty="0" smtClean="0">
                <a:cs typeface="Times New Roman" pitchFamily="18" charset="0"/>
              </a:rPr>
              <a:t>In 2036, it </a:t>
            </a:r>
            <a:r>
              <a:rPr lang="en-US" altLang="en-US" sz="2200" dirty="0" smtClean="0">
                <a:solidFill>
                  <a:srgbClr val="FFFFFF"/>
                </a:solidFill>
                <a:cs typeface="Times New Roman" pitchFamily="18" charset="0"/>
              </a:rPr>
              <a:t>is projected to be </a:t>
            </a:r>
          </a:p>
          <a:p>
            <a:pPr algn="just">
              <a:spcBef>
                <a:spcPct val="0"/>
              </a:spcBef>
              <a:defRPr/>
            </a:pPr>
            <a:r>
              <a:rPr lang="en-US" altLang="en-US" sz="2200" dirty="0" smtClean="0">
                <a:cs typeface="Times New Roman" pitchFamily="18" charset="0"/>
              </a:rPr>
              <a:t>LOS F in both directions during both peak periods. </a:t>
            </a:r>
          </a:p>
          <a:p>
            <a:pPr marL="0" indent="0" algn="just">
              <a:spcBef>
                <a:spcPct val="0"/>
              </a:spcBef>
              <a:buFont typeface="Arial" pitchFamily="34" charset="0"/>
              <a:buNone/>
              <a:defRPr/>
            </a:pPr>
            <a:endParaRPr lang="en-US" altLang="en-US" sz="2200" dirty="0">
              <a:cs typeface="Times New Roman" pitchFamily="18" charset="0"/>
            </a:endParaRPr>
          </a:p>
          <a:p>
            <a:pPr marL="0" indent="0" algn="just">
              <a:spcBef>
                <a:spcPct val="0"/>
              </a:spcBef>
              <a:buFont typeface="Arial" pitchFamily="34" charset="0"/>
              <a:buNone/>
              <a:defRPr/>
            </a:pPr>
            <a:r>
              <a:rPr lang="en-US" altLang="en-US" sz="2200" dirty="0" smtClean="0">
                <a:cs typeface="Times New Roman" pitchFamily="18" charset="0"/>
              </a:rPr>
              <a:t>To provide LOS C, two lanes in each direction are needed. </a:t>
            </a:r>
          </a:p>
          <a:p>
            <a:pPr marL="0" indent="0" algn="just">
              <a:spcBef>
                <a:spcPct val="0"/>
              </a:spcBef>
              <a:buFont typeface="Arial" pitchFamily="34" charset="0"/>
              <a:buNone/>
              <a:defRPr/>
            </a:pPr>
            <a:endParaRPr lang="en-US" altLang="en-US" sz="2200" dirty="0" smtClean="0">
              <a:cs typeface="Times New Roman" pitchFamily="18" charset="0"/>
            </a:endParaRPr>
          </a:p>
          <a:p>
            <a:pPr marL="0" indent="0" algn="just">
              <a:spcBef>
                <a:spcPct val="0"/>
              </a:spcBef>
              <a:buFont typeface="Arial" pitchFamily="34" charset="0"/>
              <a:buNone/>
              <a:defRPr/>
            </a:pPr>
            <a:r>
              <a:rPr lang="en-US" altLang="en-US" sz="2200" dirty="0" smtClean="0">
                <a:cs typeface="Times New Roman" pitchFamily="18" charset="0"/>
              </a:rPr>
              <a:t>In 2013, the LOS at the signalized intersection of Jimmie Davis Highway and CenturyLink Center Drive / Zach Avenue at the bottom of the east bridge approach was</a:t>
            </a:r>
          </a:p>
          <a:p>
            <a:pPr algn="just">
              <a:spcBef>
                <a:spcPct val="0"/>
              </a:spcBef>
              <a:defRPr/>
            </a:pPr>
            <a:r>
              <a:rPr lang="en-US" altLang="en-US" sz="2200" dirty="0" smtClean="0">
                <a:cs typeface="Times New Roman" pitchFamily="18" charset="0"/>
              </a:rPr>
              <a:t>LOS C </a:t>
            </a:r>
          </a:p>
          <a:p>
            <a:pPr marL="0" indent="0" algn="just">
              <a:spcBef>
                <a:spcPct val="0"/>
              </a:spcBef>
              <a:buFont typeface="Arial" pitchFamily="34" charset="0"/>
              <a:buNone/>
              <a:defRPr/>
            </a:pPr>
            <a:r>
              <a:rPr lang="en-US" altLang="en-US" sz="2200" dirty="0" smtClean="0">
                <a:cs typeface="Times New Roman" pitchFamily="18" charset="0"/>
              </a:rPr>
              <a:t>In 2036, it </a:t>
            </a:r>
            <a:r>
              <a:rPr lang="en-US" altLang="en-US" sz="2200" dirty="0">
                <a:solidFill>
                  <a:srgbClr val="FFFFFF"/>
                </a:solidFill>
                <a:cs typeface="Times New Roman" pitchFamily="18" charset="0"/>
              </a:rPr>
              <a:t>is projected to be </a:t>
            </a:r>
            <a:endParaRPr lang="en-US" altLang="en-US" sz="2200" dirty="0" smtClean="0">
              <a:solidFill>
                <a:srgbClr val="FFFFFF"/>
              </a:solidFill>
              <a:cs typeface="Times New Roman" pitchFamily="18" charset="0"/>
            </a:endParaRPr>
          </a:p>
          <a:p>
            <a:pPr algn="just">
              <a:spcBef>
                <a:spcPct val="0"/>
              </a:spcBef>
              <a:defRPr/>
            </a:pPr>
            <a:r>
              <a:rPr lang="en-US" altLang="en-US" sz="2200" dirty="0" smtClean="0">
                <a:cs typeface="Times New Roman" pitchFamily="18" charset="0"/>
              </a:rPr>
              <a:t>LOS D </a:t>
            </a:r>
          </a:p>
          <a:p>
            <a:pPr marL="0" indent="0" algn="just">
              <a:spcBef>
                <a:spcPct val="0"/>
              </a:spcBef>
              <a:buFont typeface="Arial" pitchFamily="34" charset="0"/>
              <a:buNone/>
              <a:defRPr/>
            </a:pPr>
            <a:endParaRPr lang="en-US" altLang="en-US" sz="2200" dirty="0">
              <a:solidFill>
                <a:srgbClr val="FFFFFF"/>
              </a:solidFill>
              <a:cs typeface="Times New Roman" pitchFamily="18" charset="0"/>
            </a:endParaRPr>
          </a:p>
          <a:p>
            <a:pPr marL="0" indent="0" algn="just">
              <a:spcBef>
                <a:spcPct val="0"/>
              </a:spcBef>
              <a:buFont typeface="Arial" pitchFamily="34" charset="0"/>
              <a:buNone/>
              <a:defRPr/>
            </a:pPr>
            <a:endParaRPr lang="en-US" altLang="en-US" sz="2200" dirty="0" smtClean="0">
              <a:cs typeface="Times New Roman" pitchFamily="18" charset="0"/>
            </a:endParaRPr>
          </a:p>
        </p:txBody>
      </p:sp>
      <p:pic>
        <p:nvPicPr>
          <p:cNvPr id="5" name="717B2686.wav">
            <a:hlinkClick r:id="" action="ppaction://media"/>
          </p:cNvPr>
          <p:cNvPicPr>
            <a:picLocks noChangeAspect="1"/>
          </p:cNvPicPr>
          <p:nvPr>
            <a:wavAudioFile r:embed="rId1" name="717B69E0.wav"/>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105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42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
                                  </p:stCondLst>
                                  <p:childTnLst>
                                    <p:cmd type="call" cmd="playFrom(0.0)">
                                      <p:cBhvr>
                                        <p:cTn id="6" dur="43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04800" y="457200"/>
            <a:ext cx="8534400" cy="457200"/>
          </a:xfrm>
        </p:spPr>
        <p:txBody>
          <a:bodyPr anchor="t"/>
          <a:lstStyle/>
          <a:p>
            <a:r>
              <a:rPr lang="en-US" altLang="en-US" dirty="0" smtClean="0"/>
              <a:t>Need for Bicycle and Pedestrian Crossing</a:t>
            </a:r>
          </a:p>
        </p:txBody>
      </p:sp>
      <p:sp>
        <p:nvSpPr>
          <p:cNvPr id="11267" name="Content Placeholder 2"/>
          <p:cNvSpPr>
            <a:spLocks noGrp="1"/>
          </p:cNvSpPr>
          <p:nvPr>
            <p:ph idx="1"/>
          </p:nvPr>
        </p:nvSpPr>
        <p:spPr>
          <a:xfrm>
            <a:off x="304800" y="914400"/>
            <a:ext cx="8534400" cy="5715000"/>
          </a:xfrm>
        </p:spPr>
        <p:txBody>
          <a:bodyPr lIns="0" rIns="0"/>
          <a:lstStyle/>
          <a:p>
            <a:pPr marL="0" indent="0" algn="just">
              <a:spcBef>
                <a:spcPct val="0"/>
              </a:spcBef>
              <a:spcAft>
                <a:spcPts val="1000"/>
              </a:spcAft>
              <a:buFont typeface="Arial" pitchFamily="34" charset="0"/>
              <a:buNone/>
            </a:pPr>
            <a:r>
              <a:rPr lang="en-US" altLang="en-US" sz="1800" dirty="0" smtClean="0">
                <a:solidFill>
                  <a:srgbClr val="FFFF00"/>
                </a:solidFill>
                <a:ea typeface="Times New Roman" pitchFamily="18" charset="0"/>
                <a:cs typeface="Arial" pitchFamily="34" charset="0"/>
              </a:rPr>
              <a:t>Regional and local plans support a connection between the Red River Bicycle Trail in Shreveport and the Arthur Ray Teague Jogging Trail in Bossier City.  </a:t>
            </a:r>
          </a:p>
          <a:p>
            <a:pPr marL="0" indent="0" algn="just">
              <a:spcBef>
                <a:spcPts val="600"/>
              </a:spcBef>
              <a:buFont typeface="Arial" pitchFamily="34" charset="0"/>
              <a:buChar char="•"/>
            </a:pPr>
            <a:r>
              <a:rPr lang="en-US" altLang="en-US" sz="2000" dirty="0" smtClean="0">
                <a:ea typeface="Times New Roman" pitchFamily="18" charset="0"/>
                <a:cs typeface="Arial" pitchFamily="34" charset="0"/>
              </a:rPr>
              <a:t>The </a:t>
            </a:r>
            <a:r>
              <a:rPr lang="en-US" altLang="en-US" sz="2000" i="1" dirty="0" smtClean="0">
                <a:ea typeface="Times New Roman" pitchFamily="18" charset="0"/>
                <a:cs typeface="Arial" pitchFamily="34" charset="0"/>
              </a:rPr>
              <a:t>Northwest Louisiana Long Range Transportation Plan Update 2009-2030</a:t>
            </a:r>
            <a:r>
              <a:rPr lang="en-US" altLang="en-US" sz="2000" dirty="0" smtClean="0">
                <a:ea typeface="Times New Roman" pitchFamily="18" charset="0"/>
                <a:cs typeface="Arial" pitchFamily="34" charset="0"/>
              </a:rPr>
              <a:t> </a:t>
            </a:r>
            <a:endParaRPr lang="en-US" altLang="en-US" sz="2000" dirty="0">
              <a:solidFill>
                <a:srgbClr val="FFFFFF"/>
              </a:solidFill>
              <a:ea typeface="Times New Roman" pitchFamily="18" charset="0"/>
              <a:cs typeface="Arial" pitchFamily="34" charset="0"/>
            </a:endParaRPr>
          </a:p>
          <a:p>
            <a:pPr marL="400050" lvl="1" indent="0" algn="just">
              <a:spcBef>
                <a:spcPts val="600"/>
              </a:spcBef>
              <a:buFont typeface="Arial" pitchFamily="34" charset="0"/>
              <a:buChar char="•"/>
            </a:pPr>
            <a:r>
              <a:rPr lang="en-US" altLang="en-US" dirty="0" smtClean="0">
                <a:solidFill>
                  <a:srgbClr val="FFFFFF"/>
                </a:solidFill>
                <a:ea typeface="Times New Roman" pitchFamily="18" charset="0"/>
                <a:cs typeface="Arial" pitchFamily="34" charset="0"/>
              </a:rPr>
              <a:t>New 4-lane bridge structure with Bicycle Pedestrian facilities.</a:t>
            </a:r>
            <a:r>
              <a:rPr lang="en-US" altLang="en-US" dirty="0" smtClean="0">
                <a:ea typeface="Times New Roman" pitchFamily="18" charset="0"/>
                <a:cs typeface="Arial" pitchFamily="34" charset="0"/>
              </a:rPr>
              <a:t> </a:t>
            </a:r>
          </a:p>
          <a:p>
            <a:pPr marL="400050" lvl="1" indent="0" algn="just">
              <a:spcBef>
                <a:spcPts val="600"/>
              </a:spcBef>
              <a:buFont typeface="Arial" pitchFamily="34" charset="0"/>
              <a:buChar char="•"/>
            </a:pPr>
            <a:endParaRPr lang="en-US" altLang="en-US" dirty="0" smtClean="0">
              <a:ea typeface="Times New Roman" pitchFamily="18" charset="0"/>
              <a:cs typeface="Arial" pitchFamily="34" charset="0"/>
            </a:endParaRPr>
          </a:p>
          <a:p>
            <a:pPr marL="0" indent="0" algn="just">
              <a:spcBef>
                <a:spcPts val="600"/>
              </a:spcBef>
              <a:buFont typeface="Arial" pitchFamily="34" charset="0"/>
              <a:buChar char="•"/>
            </a:pPr>
            <a:r>
              <a:rPr lang="en-US" altLang="en-US" sz="2000" dirty="0" smtClean="0">
                <a:ea typeface="Times New Roman" pitchFamily="18" charset="0"/>
                <a:cs typeface="Arial" pitchFamily="34" charset="0"/>
              </a:rPr>
              <a:t>The </a:t>
            </a:r>
            <a:r>
              <a:rPr lang="en-US" altLang="en-US" sz="2000" i="1" dirty="0" smtClean="0">
                <a:ea typeface="Times New Roman" pitchFamily="18" charset="0"/>
                <a:cs typeface="Arial" pitchFamily="34" charset="0"/>
              </a:rPr>
              <a:t>Bossier City Comprehensive Plan (2002)</a:t>
            </a:r>
            <a:r>
              <a:rPr lang="en-US" altLang="en-US" sz="2000" dirty="0" smtClean="0">
                <a:ea typeface="Times New Roman" pitchFamily="18" charset="0"/>
                <a:cs typeface="Arial" pitchFamily="34" charset="0"/>
              </a:rPr>
              <a:t> states:</a:t>
            </a:r>
            <a:r>
              <a:rPr lang="en-US" altLang="en-US" sz="2000" i="1" dirty="0" smtClean="0">
                <a:ea typeface="Times New Roman" pitchFamily="18" charset="0"/>
                <a:cs typeface="Arial" pitchFamily="34" charset="0"/>
              </a:rPr>
              <a:t> </a:t>
            </a:r>
          </a:p>
          <a:p>
            <a:pPr marL="400050" lvl="1" indent="0" algn="just">
              <a:spcBef>
                <a:spcPct val="0"/>
              </a:spcBef>
            </a:pPr>
            <a:r>
              <a:rPr lang="en-US" altLang="en-US" dirty="0" smtClean="0">
                <a:ea typeface="Times New Roman" pitchFamily="18" charset="0"/>
                <a:cs typeface="Arial" pitchFamily="34" charset="0"/>
              </a:rPr>
              <a:t>Pedestrian crossing over the Red River </a:t>
            </a:r>
          </a:p>
          <a:p>
            <a:pPr marL="400050" lvl="1" indent="0" algn="just">
              <a:spcBef>
                <a:spcPct val="0"/>
              </a:spcBef>
              <a:spcAft>
                <a:spcPts val="600"/>
              </a:spcAft>
            </a:pPr>
            <a:r>
              <a:rPr lang="en-US" altLang="en-US" dirty="0" smtClean="0">
                <a:ea typeface="Times New Roman" pitchFamily="18" charset="0"/>
                <a:cs typeface="Arial" pitchFamily="34" charset="0"/>
              </a:rPr>
              <a:t>Connect a bike trail over to Shreveport: Jimmie Davis Bridge</a:t>
            </a:r>
          </a:p>
          <a:p>
            <a:pPr marL="400050" lvl="1" indent="0" algn="just">
              <a:spcBef>
                <a:spcPct val="0"/>
              </a:spcBef>
              <a:spcAft>
                <a:spcPts val="600"/>
              </a:spcAft>
            </a:pPr>
            <a:endParaRPr lang="en-US" altLang="en-US" dirty="0" smtClean="0">
              <a:ea typeface="Times New Roman" pitchFamily="18" charset="0"/>
              <a:cs typeface="Arial" pitchFamily="34" charset="0"/>
            </a:endParaRPr>
          </a:p>
          <a:p>
            <a:pPr marL="0" indent="0" algn="just">
              <a:spcBef>
                <a:spcPts val="600"/>
              </a:spcBef>
              <a:buFont typeface="Symbol" pitchFamily="18" charset="2"/>
              <a:buChar char=""/>
            </a:pPr>
            <a:r>
              <a:rPr lang="en-US" altLang="en-US" sz="2000" dirty="0" smtClean="0">
                <a:ea typeface="Times New Roman" pitchFamily="18" charset="0"/>
                <a:cs typeface="Arial" pitchFamily="34" charset="0"/>
              </a:rPr>
              <a:t>The </a:t>
            </a:r>
            <a:r>
              <a:rPr lang="en-US" altLang="en-US" sz="2000" i="1" dirty="0" smtClean="0">
                <a:ea typeface="Times New Roman" pitchFamily="18" charset="0"/>
                <a:cs typeface="Arial" pitchFamily="34" charset="0"/>
              </a:rPr>
              <a:t>Shreveport-Caddo 2030 Master Plan (2010) </a:t>
            </a:r>
            <a:r>
              <a:rPr lang="en-US" altLang="en-US" sz="2000" dirty="0" smtClean="0">
                <a:ea typeface="Times New Roman" pitchFamily="18" charset="0"/>
                <a:cs typeface="Arial" pitchFamily="34" charset="0"/>
              </a:rPr>
              <a:t>states: </a:t>
            </a:r>
          </a:p>
          <a:p>
            <a:pPr marL="400050" lvl="1" indent="0" algn="just">
              <a:spcBef>
                <a:spcPct val="0"/>
              </a:spcBef>
            </a:pPr>
            <a:r>
              <a:rPr lang="en-US" altLang="en-US" dirty="0" smtClean="0">
                <a:ea typeface="Times New Roman" pitchFamily="18" charset="0"/>
                <a:cs typeface="Arial" pitchFamily="34" charset="0"/>
              </a:rPr>
              <a:t>Support a “Complete Streets” policy that provides roadway space for bicycles, pedestrians, automobiles and transit vehicles.</a:t>
            </a:r>
          </a:p>
          <a:p>
            <a:pPr marL="400050" lvl="1" indent="0" algn="just">
              <a:spcBef>
                <a:spcPct val="0"/>
              </a:spcBef>
              <a:spcAft>
                <a:spcPts val="600"/>
              </a:spcAft>
            </a:pPr>
            <a:r>
              <a:rPr lang="en-US" altLang="en-US" dirty="0" smtClean="0">
                <a:ea typeface="Times New Roman" pitchFamily="18" charset="0"/>
                <a:cs typeface="Arial" pitchFamily="34" charset="0"/>
              </a:rPr>
              <a:t>Integrate pedestrian networks and bikeways into the development of public spaces.</a:t>
            </a:r>
            <a:endParaRPr lang="en-US" altLang="en-US" dirty="0" smtClean="0">
              <a:cs typeface="Times New Roman" pitchFamily="18" charset="0"/>
            </a:endParaRPr>
          </a:p>
        </p:txBody>
      </p:sp>
      <p:pic>
        <p:nvPicPr>
          <p:cNvPr id="2" name="07F12702.wav">
            <a:hlinkClick r:id="" action="ppaction://media"/>
          </p:cNvPr>
          <p:cNvPicPr>
            <a:picLocks noChangeAspect="1"/>
          </p:cNvPicPr>
          <p:nvPr>
            <a:wavAudioFile r:embed="rId1" name="07F16D46.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lide Master">
  <a:themeElements>
    <a:clrScheme name="Slide Master 1">
      <a:dk1>
        <a:srgbClr val="000000"/>
      </a:dk1>
      <a:lt1>
        <a:srgbClr val="FFFFFF"/>
      </a:lt1>
      <a:dk2>
        <a:srgbClr val="3A564F"/>
      </a:dk2>
      <a:lt2>
        <a:srgbClr val="FFFFFF"/>
      </a:lt2>
      <a:accent1>
        <a:srgbClr val="0684C9"/>
      </a:accent1>
      <a:accent2>
        <a:srgbClr val="35264F"/>
      </a:accent2>
      <a:accent3>
        <a:srgbClr val="AEB4B2"/>
      </a:accent3>
      <a:accent4>
        <a:srgbClr val="DADADA"/>
      </a:accent4>
      <a:accent5>
        <a:srgbClr val="AAC2E1"/>
      </a:accent5>
      <a:accent6>
        <a:srgbClr val="2F2147"/>
      </a:accent6>
      <a:hlink>
        <a:srgbClr val="26547C"/>
      </a:hlink>
      <a:folHlink>
        <a:srgbClr val="683E5F"/>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rgbClr val="003399"/>
            </a:solidFill>
            <a:effectLst/>
            <a:latin typeface="Arial" charset="0"/>
          </a:defRPr>
        </a:defPPr>
      </a:lstStyle>
    </a:lnDef>
  </a:objectDefaults>
  <a:extraClrSchemeLst>
    <a:extraClrScheme>
      <a:clrScheme name="Slide Master 1">
        <a:dk1>
          <a:srgbClr val="000000"/>
        </a:dk1>
        <a:lt1>
          <a:srgbClr val="FFFFFF"/>
        </a:lt1>
        <a:dk2>
          <a:srgbClr val="3A564F"/>
        </a:dk2>
        <a:lt2>
          <a:srgbClr val="FFFFFF"/>
        </a:lt2>
        <a:accent1>
          <a:srgbClr val="0684C9"/>
        </a:accent1>
        <a:accent2>
          <a:srgbClr val="35264F"/>
        </a:accent2>
        <a:accent3>
          <a:srgbClr val="AEB4B2"/>
        </a:accent3>
        <a:accent4>
          <a:srgbClr val="DADADA"/>
        </a:accent4>
        <a:accent5>
          <a:srgbClr val="AAC2E1"/>
        </a:accent5>
        <a:accent6>
          <a:srgbClr val="2F2147"/>
        </a:accent6>
        <a:hlink>
          <a:srgbClr val="26547C"/>
        </a:hlink>
        <a:folHlink>
          <a:srgbClr val="683E5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EffectiveDate xmlns="9a2b873c-6a2a-416d-bf9c-40bc8eff3a9a" xsi:nil="true"/>
    <PublishingStartDate xmlns="http://schemas.microsoft.com/sharepoint/v3" xsi:nil="true"/>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9AA66DFE29F9469BC4F073551F3E05" ma:contentTypeVersion="1" ma:contentTypeDescription="Create a new document." ma:contentTypeScope="" ma:versionID="c727e496449c74b1d4d9ba791c54303a">
  <xsd:schema xmlns:xsd="http://www.w3.org/2001/XMLSchema" xmlns:xs="http://www.w3.org/2001/XMLSchema" xmlns:p="http://schemas.microsoft.com/office/2006/metadata/properties" xmlns:ns1="http://schemas.microsoft.com/sharepoint/v3" xmlns:ns3="9a2b873c-6a2a-416d-bf9c-40bc8eff3a9a" xmlns:ns4="http://schemas.microsoft.com/sharepoint/v4" targetNamespace="http://schemas.microsoft.com/office/2006/metadata/properties" ma:root="true" ma:fieldsID="0416e24e7db0a9df8e1225f13d8eaf2c" ns1:_="" ns3:_="" ns4:_="">
    <xsd:import namespace="http://schemas.microsoft.com/sharepoint/v3"/>
    <xsd:import namespace="9a2b873c-6a2a-416d-bf9c-40bc8eff3a9a"/>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3:EffectiveDate"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2b873c-6a2a-416d-bf9c-40bc8eff3a9a" elementFormDefault="qualified">
    <xsd:import namespace="http://schemas.microsoft.com/office/2006/documentManagement/types"/>
    <xsd:import namespace="http://schemas.microsoft.com/office/infopath/2007/PartnerControls"/>
    <xsd:element name="EffectiveDate" ma:index="11" nillable="true" ma:displayName="Effective Date" ma:format="DateOnly" ma:internalName="Effectiv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0" ma:displayName="Description"/>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B5C5A7-C20E-4F2E-9891-6AAD9AE7618E}"/>
</file>

<file path=customXml/itemProps2.xml><?xml version="1.0" encoding="utf-8"?>
<ds:datastoreItem xmlns:ds="http://schemas.openxmlformats.org/officeDocument/2006/customXml" ds:itemID="{4761E9A2-1557-4420-BE52-DD917751B723}"/>
</file>

<file path=customXml/itemProps3.xml><?xml version="1.0" encoding="utf-8"?>
<ds:datastoreItem xmlns:ds="http://schemas.openxmlformats.org/officeDocument/2006/customXml" ds:itemID="{36E7741E-0BA6-4D22-A1A8-40AD1068C976}"/>
</file>

<file path=docProps/app.xml><?xml version="1.0" encoding="utf-8"?>
<Properties xmlns="http://schemas.openxmlformats.org/officeDocument/2006/extended-properties" xmlns:vt="http://schemas.openxmlformats.org/officeDocument/2006/docPropsVTypes">
  <Template/>
  <TotalTime>34122</TotalTime>
  <Words>5908</Words>
  <Application>Microsoft Office PowerPoint</Application>
  <PresentationFormat>On-screen Show (4:3)</PresentationFormat>
  <Paragraphs>583</Paragraphs>
  <Slides>46</Slides>
  <Notes>45</Notes>
  <HiddenSlides>0</HiddenSlides>
  <MMClips>48</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Slide Master</vt:lpstr>
      <vt:lpstr>Custom Design</vt:lpstr>
      <vt:lpstr>PowerPoint Presentation</vt:lpstr>
      <vt:lpstr>DOTD Project Delivery Process</vt:lpstr>
      <vt:lpstr>Stage 1 Flowchart</vt:lpstr>
      <vt:lpstr>Environmental Assessment Scope</vt:lpstr>
      <vt:lpstr>Project Area</vt:lpstr>
      <vt:lpstr>Purpose and Need</vt:lpstr>
      <vt:lpstr>Need for Relief of Traffic Congestion</vt:lpstr>
      <vt:lpstr>Need for Relief of Traffic Congestion</vt:lpstr>
      <vt:lpstr>Need for Bicycle and Pedestrian Crossing</vt:lpstr>
      <vt:lpstr>Need for Improved Safety</vt:lpstr>
      <vt:lpstr>Need for Access Improvements to Traffic Generators and Transportation Improvements </vt:lpstr>
      <vt:lpstr>Alternatives</vt:lpstr>
      <vt:lpstr>PowerPoint Presentation</vt:lpstr>
      <vt:lpstr>No-Build Alternative</vt:lpstr>
      <vt:lpstr>Build Alternatives</vt:lpstr>
      <vt:lpstr>PowerPoint Presentation</vt:lpstr>
      <vt:lpstr>Therefore…</vt:lpstr>
      <vt:lpstr>Bridge Alternative 7</vt:lpstr>
      <vt:lpstr>Bridge Alternative 7 – Caddo Parish</vt:lpstr>
      <vt:lpstr>Bridge Alternative 7 – Bossier Parish</vt:lpstr>
      <vt:lpstr>Trail Alternative 1</vt:lpstr>
      <vt:lpstr>Trail Alternative 2</vt:lpstr>
      <vt:lpstr>Access Alternative A without Alternative C</vt:lpstr>
      <vt:lpstr>Access Alternative A with Alternative C</vt:lpstr>
      <vt:lpstr>Access Alternative B without Alternative C</vt:lpstr>
      <vt:lpstr>Access Alternative B with Alternative C</vt:lpstr>
      <vt:lpstr>Estimated Implementation Cost  Implementation costs for the project were estimated for two Bridge Construction Options: Concrete and Steel.  This results in 16 different project cost estimates (2 each for each of the 8 combinations of alternatives).  The cost of each combination of Bridge, Trail, and Access Alternatives, in millions of 2014 dollars, including right-of-way, relocation, environmental mitigation, and construction are shown on an exhibit.  The combinations with the lowest and highest costs are shown below:  </vt:lpstr>
      <vt:lpstr>Environmental Assessment</vt:lpstr>
      <vt:lpstr>Environmental Assessment </vt:lpstr>
      <vt:lpstr>Right-of-Way Acquisition</vt:lpstr>
      <vt:lpstr>Access Impacts</vt:lpstr>
      <vt:lpstr>Community Facilities</vt:lpstr>
      <vt:lpstr>Cultural Resources</vt:lpstr>
      <vt:lpstr>Aesthetics</vt:lpstr>
      <vt:lpstr>Wetlands and Waters of the United States</vt:lpstr>
      <vt:lpstr>100-year Floodplains</vt:lpstr>
      <vt:lpstr>Groundwater Resources</vt:lpstr>
      <vt:lpstr>Threatened and Endangered Species</vt:lpstr>
      <vt:lpstr>Indirect and Cumulative Impacts</vt:lpstr>
      <vt:lpstr>Construction Impacts</vt:lpstr>
      <vt:lpstr>Section 4(f) of the Transportation Act of 1966</vt:lpstr>
      <vt:lpstr>Look Ahead</vt:lpstr>
      <vt:lpstr>There are several ways for you to comment on the project:</vt:lpstr>
      <vt:lpstr>PowerPoint Presentation</vt:lpstr>
      <vt:lpstr>PowerPoint Presentation</vt:lpstr>
      <vt:lpstr>PowerPoint Presentation</vt:lpstr>
    </vt:vector>
  </TitlesOfParts>
  <Company>DMJM+HARRIS,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Hearing Presentation H.001779</dc:title>
  <dc:subject>Powerpoint presentation for Public Hearing</dc:subject>
  <dc:creator>Barry Brupbacher</dc:creator>
  <cp:lastModifiedBy>DiGiovanni, Gino</cp:lastModifiedBy>
  <cp:revision>1603</cp:revision>
  <cp:lastPrinted>2015-05-07T23:56:36Z</cp:lastPrinted>
  <dcterms:created xsi:type="dcterms:W3CDTF">2005-08-10T22:22:58Z</dcterms:created>
  <dcterms:modified xsi:type="dcterms:W3CDTF">2015-05-13T20:17:47Z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0x0101003A9AA66DFE29F9469BC4F073551F3E05</vt:lpwstr>
  </property>
</Properties>
</file>